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9"/>
  </p:notesMasterIdLst>
  <p:sldIdLst>
    <p:sldId id="282" r:id="rId2"/>
    <p:sldId id="378" r:id="rId3"/>
    <p:sldId id="372" r:id="rId4"/>
    <p:sldId id="373" r:id="rId5"/>
    <p:sldId id="374" r:id="rId6"/>
    <p:sldId id="375" r:id="rId7"/>
    <p:sldId id="380" r:id="rId8"/>
    <p:sldId id="382" r:id="rId9"/>
    <p:sldId id="381" r:id="rId10"/>
    <p:sldId id="396" r:id="rId11"/>
    <p:sldId id="397" r:id="rId12"/>
    <p:sldId id="424" r:id="rId13"/>
    <p:sldId id="423" r:id="rId14"/>
    <p:sldId id="427" r:id="rId15"/>
    <p:sldId id="425" r:id="rId16"/>
    <p:sldId id="369" r:id="rId17"/>
    <p:sldId id="389" r:id="rId18"/>
    <p:sldId id="388" r:id="rId19"/>
    <p:sldId id="387" r:id="rId20"/>
    <p:sldId id="400" r:id="rId21"/>
    <p:sldId id="408" r:id="rId22"/>
    <p:sldId id="409" r:id="rId23"/>
    <p:sldId id="410" r:id="rId24"/>
    <p:sldId id="434" r:id="rId25"/>
    <p:sldId id="435" r:id="rId26"/>
    <p:sldId id="401" r:id="rId27"/>
    <p:sldId id="441" r:id="rId28"/>
    <p:sldId id="436" r:id="rId29"/>
    <p:sldId id="440" r:id="rId30"/>
    <p:sldId id="402" r:id="rId31"/>
    <p:sldId id="442" r:id="rId32"/>
    <p:sldId id="443" r:id="rId33"/>
    <p:sldId id="437" r:id="rId34"/>
    <p:sldId id="404" r:id="rId35"/>
    <p:sldId id="438" r:id="rId36"/>
    <p:sldId id="439" r:id="rId37"/>
    <p:sldId id="407" r:id="rId38"/>
    <p:sldId id="429" r:id="rId39"/>
    <p:sldId id="430" r:id="rId40"/>
    <p:sldId id="390" r:id="rId41"/>
    <p:sldId id="431" r:id="rId42"/>
    <p:sldId id="432" r:id="rId43"/>
    <p:sldId id="433" r:id="rId44"/>
    <p:sldId id="394" r:id="rId45"/>
    <p:sldId id="395" r:id="rId46"/>
    <p:sldId id="405" r:id="rId47"/>
    <p:sldId id="444" r:id="rId4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6699FF"/>
    <a:srgbClr val="6E0000"/>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71333" autoAdjust="0"/>
  </p:normalViewPr>
  <p:slideViewPr>
    <p:cSldViewPr snapToGrid="0">
      <p:cViewPr varScale="1">
        <p:scale>
          <a:sx n="66" d="100"/>
          <a:sy n="66" d="100"/>
        </p:scale>
        <p:origin x="-930"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40.xml"/><Relationship Id="rId3" Type="http://schemas.openxmlformats.org/officeDocument/2006/relationships/slide" Target="slides/slide11.xml"/><Relationship Id="rId7" Type="http://schemas.openxmlformats.org/officeDocument/2006/relationships/slide" Target="slides/slide19.xml"/><Relationship Id="rId12" Type="http://schemas.openxmlformats.org/officeDocument/2006/relationships/slide" Target="slides/slide36.xml"/><Relationship Id="rId2" Type="http://schemas.openxmlformats.org/officeDocument/2006/relationships/slide" Target="slides/slide10.xml"/><Relationship Id="rId1" Type="http://schemas.openxmlformats.org/officeDocument/2006/relationships/slide" Target="slides/slide1.xml"/><Relationship Id="rId6" Type="http://schemas.openxmlformats.org/officeDocument/2006/relationships/slide" Target="slides/slide18.xml"/><Relationship Id="rId11" Type="http://schemas.openxmlformats.org/officeDocument/2006/relationships/slide" Target="slides/slide34.xml"/><Relationship Id="rId5" Type="http://schemas.openxmlformats.org/officeDocument/2006/relationships/slide" Target="slides/slide17.xml"/><Relationship Id="rId10" Type="http://schemas.openxmlformats.org/officeDocument/2006/relationships/slide" Target="slides/slide30.xml"/><Relationship Id="rId4" Type="http://schemas.openxmlformats.org/officeDocument/2006/relationships/slide" Target="slides/slide16.xml"/><Relationship Id="rId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Tahoma" pitchFamily="34" charset="0"/>
              </a:defRPr>
            </a:lvl1pPr>
          </a:lstStyle>
          <a:p>
            <a:pPr>
              <a:defRPr/>
            </a:pPr>
            <a:endParaRPr lang="en-US" dirty="0"/>
          </a:p>
        </p:txBody>
      </p:sp>
      <p:sp>
        <p:nvSpPr>
          <p:cNvPr id="112643" name="Rectangle 3"/>
          <p:cNvSpPr>
            <a:spLocks noGrp="1" noChangeArrowheads="1"/>
          </p:cNvSpPr>
          <p:nvPr>
            <p:ph type="dt" idx="1"/>
          </p:nvPr>
        </p:nvSpPr>
        <p:spPr bwMode="auto">
          <a:xfrm>
            <a:off x="3958167"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Tahoma" pitchFamily="34"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31334" y="4409758"/>
            <a:ext cx="5122333"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819515"/>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Tahoma" pitchFamily="34" charset="0"/>
              </a:defRPr>
            </a:lvl1pPr>
          </a:lstStyle>
          <a:p>
            <a:pPr>
              <a:defRPr/>
            </a:pPr>
            <a:endParaRPr lang="en-US" dirty="0"/>
          </a:p>
        </p:txBody>
      </p:sp>
      <p:sp>
        <p:nvSpPr>
          <p:cNvPr id="112647" name="Rectangle 7"/>
          <p:cNvSpPr>
            <a:spLocks noGrp="1" noChangeArrowheads="1"/>
          </p:cNvSpPr>
          <p:nvPr>
            <p:ph type="sldNum" sz="quarter" idx="5"/>
          </p:nvPr>
        </p:nvSpPr>
        <p:spPr bwMode="auto">
          <a:xfrm>
            <a:off x="3958167" y="8819515"/>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dirty="0"/>
          </a:p>
        </p:txBody>
      </p:sp>
    </p:spTree>
    <p:extLst>
      <p:ext uri="{BB962C8B-B14F-4D97-AF65-F5344CB8AC3E}">
        <p14:creationId xmlns:p14="http://schemas.microsoft.com/office/powerpoint/2010/main" xmlns="" val="235894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8AB0741-728C-4AFC-BCDA-A3080DA73B8B}" type="slidenum">
              <a:rPr lang="en-US" smtClean="0"/>
              <a:pPr/>
              <a:t>1</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defTabSz="929579">
              <a:defRPr/>
            </a:pPr>
            <a:r>
              <a:rPr lang="en-US" dirty="0" smtClean="0"/>
              <a:t>From Wikipedia Article:</a:t>
            </a:r>
          </a:p>
          <a:p>
            <a:pPr defTabSz="929579">
              <a:defRPr/>
            </a:pPr>
            <a:endParaRPr lang="en-US" dirty="0" smtClean="0"/>
          </a:p>
          <a:p>
            <a:pPr defTabSz="929579">
              <a:defRPr/>
            </a:pPr>
            <a:r>
              <a:rPr lang="en-US" dirty="0" smtClean="0"/>
              <a:t>The term was made up by Fred Lakin, after Peter Deutsch made the following comment at a talk on visual programming by Scott Kim and Warren Robinett: "Well, this is all fine and well, but the problem with visual programming languages is that you can’t have more than 50 visual primitives on the screen at the same time. How are you going to write an operating 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endParaRPr lang="en-US" dirty="0" smtClean="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dirty="0" smtClean="0"/>
              <a:t>Tom Addis, Jan Addis,</a:t>
            </a:r>
            <a:r>
              <a:rPr lang="en-US" baseline="0" dirty="0" smtClean="0"/>
              <a:t> </a:t>
            </a:r>
            <a:r>
              <a:rPr lang="en-US" dirty="0" smtClean="0"/>
              <a:t>Drawing Programs: The Theory and Practice of Schematic Functional Programming</a:t>
            </a:r>
          </a:p>
          <a:p>
            <a:endParaRPr lang="en-AU" dirty="0" smtClean="0"/>
          </a:p>
          <a:p>
            <a:pPr defTabSz="929579">
              <a:defRPr/>
            </a:pPr>
            <a:r>
              <a:rPr lang="en-AU" sz="1100" dirty="0" smtClean="0"/>
              <a:t>CLARITY (</a:t>
            </a:r>
            <a:r>
              <a:rPr lang="en-US" dirty="0" smtClean="0">
                <a:latin typeface="Times"/>
              </a:rPr>
              <a:t>http://www.clarity-support.com/</a:t>
            </a:r>
            <a:r>
              <a:rPr lang="en-AU" dirty="0" smtClean="0"/>
              <a:t>)</a:t>
            </a:r>
            <a:endParaRPr lang="en-AU" sz="1100" dirty="0" smtClean="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AU" sz="1100" dirty="0" smtClean="0"/>
              <a:t>Agent Sheet: http://www.agentsheets.com</a:t>
            </a:r>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solidFill>
                  <a:srgbClr val="000000"/>
                </a:solidFill>
              </a:rPr>
              <a:t>Simulating Graphs as Physical Systems, A. Frick, G. Sander and K. Wang in </a:t>
            </a:r>
          </a:p>
          <a:p>
            <a:r>
              <a:rPr lang="en-US" sz="1100" dirty="0" smtClean="0">
                <a:solidFill>
                  <a:srgbClr val="000000"/>
                </a:solidFill>
              </a:rPr>
              <a:t>Dr. Dobbs Journal, August 1999</a:t>
            </a:r>
          </a:p>
          <a:p>
            <a:r>
              <a:rPr lang="en-US" sz="1100" dirty="0" smtClean="0">
                <a:solidFill>
                  <a:srgbClr val="000000"/>
                </a:solidFill>
              </a:rPr>
              <a:t> </a:t>
            </a:r>
          </a:p>
          <a:p>
            <a:r>
              <a:rPr lang="en-US" sz="1100" dirty="0" smtClean="0">
                <a:solidFill>
                  <a:srgbClr val="000000"/>
                </a:solidFill>
              </a:rPr>
              <a:t>R. Davidson and D. </a:t>
            </a:r>
            <a:r>
              <a:rPr lang="en-US" sz="1100" dirty="0" err="1" smtClean="0">
                <a:solidFill>
                  <a:srgbClr val="000000"/>
                </a:solidFill>
              </a:rPr>
              <a:t>Harel</a:t>
            </a:r>
            <a:r>
              <a:rPr lang="en-US" sz="1100" dirty="0" smtClean="0">
                <a:solidFill>
                  <a:srgbClr val="000000"/>
                </a:solidFill>
              </a:rPr>
              <a:t>. Drawing Graphs Nicely Using Simulated Annealing. </a:t>
            </a:r>
          </a:p>
          <a:p>
            <a:r>
              <a:rPr lang="en-US" sz="1100" dirty="0" smtClean="0">
                <a:solidFill>
                  <a:srgbClr val="000000"/>
                </a:solidFill>
              </a:rPr>
              <a:t>ACM Transactions on Graphics, 15(4):301-331, October 1996.</a:t>
            </a:r>
          </a:p>
          <a:p>
            <a:endParaRPr lang="en-US" sz="1100" dirty="0" smtClean="0">
              <a:solidFill>
                <a:srgbClr val="000000"/>
              </a:solidFill>
            </a:endParaRPr>
          </a:p>
          <a:p>
            <a:r>
              <a:rPr lang="en-US" sz="1100" dirty="0" err="1" smtClean="0">
                <a:solidFill>
                  <a:srgbClr val="000000"/>
                </a:solidFill>
              </a:rPr>
              <a:t>Fruchtermann</a:t>
            </a:r>
            <a:r>
              <a:rPr lang="en-US" sz="1100" dirty="0" smtClean="0">
                <a:solidFill>
                  <a:srgbClr val="000000"/>
                </a:solidFill>
              </a:rPr>
              <a:t>, T. M. J. and </a:t>
            </a:r>
            <a:r>
              <a:rPr lang="en-US" sz="1100" dirty="0" err="1" smtClean="0">
                <a:solidFill>
                  <a:srgbClr val="000000"/>
                </a:solidFill>
              </a:rPr>
              <a:t>Reingold</a:t>
            </a:r>
            <a:r>
              <a:rPr lang="en-US" sz="1100" dirty="0" smtClean="0">
                <a:solidFill>
                  <a:srgbClr val="000000"/>
                </a:solidFill>
              </a:rPr>
              <a:t>, E. M. (1991). Graph drawing by force</a:t>
            </a:r>
          </a:p>
          <a:p>
            <a:r>
              <a:rPr lang="en-US" sz="1100" dirty="0" smtClean="0">
                <a:solidFill>
                  <a:srgbClr val="000000"/>
                </a:solidFill>
              </a:rPr>
              <a:t>-directed placement.  Software Practice and Experience, 21(11):1129--1164.</a:t>
            </a: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smtClean="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http://www.cs.colorado.edu/department/publications/reports/docs/CU-CS-768-95.pdf</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such additional dimensions are the use of multi-dimensional objects, spatial relationships, or the use of the time dimension to specify “before-after” semantic relationships.  				</a:t>
            </a:r>
          </a:p>
          <a:p>
            <a:endParaRPr lang="en-US" dirty="0" smtClean="0"/>
          </a:p>
          <a:p>
            <a:pPr defTabSz="929579">
              <a:defRPr/>
            </a:pPr>
            <a:r>
              <a:rPr lang="en-US" dirty="0" smtClean="0"/>
              <a:t>Brad A. Myers. "Taxonomies of Visual Programming and Program Visualization," Journal of Visual Languages and Computing. vol. 1, no. 1. March, 1990. pp. 97-123.</a:t>
            </a:r>
          </a:p>
          <a:p>
            <a:pPr defTabSz="929579">
              <a:defRPr/>
            </a:pPr>
            <a:endParaRPr lang="en-US" dirty="0" smtClean="0"/>
          </a:p>
          <a:p>
            <a:pPr defTabSz="929579">
              <a:defRPr/>
            </a:pPr>
            <a:r>
              <a:rPr lang="en-US" dirty="0" smtClean="0"/>
              <a:t>Margaret M. Burnett, “Visual Programming” In the </a:t>
            </a:r>
            <a:r>
              <a:rPr lang="en-US" i="1" dirty="0" smtClean="0"/>
              <a:t>Encyclopedia of Electrical and Electronics Engineering (John G. Webster, ed.), 1999</a:t>
            </a:r>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40</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dirty="0" smtClean="0"/>
              <a:t>Fred Lakin, John Wambaugh, Larry J. Leifer, Dave Cannon, Cecilia Sivard: The electronic design notebook: performing medium and processing medium. The Visual Computer 5(4): 214-226 (1989)</a:t>
            </a:r>
          </a:p>
          <a:p>
            <a:pPr defTabSz="929579">
              <a:defRPr/>
            </a:pPr>
            <a:endParaRPr lang="en-US" i="1" dirty="0" smtClean="0"/>
          </a:p>
          <a:p>
            <a:pPr defTabSz="929579">
              <a:defRPr/>
            </a:pPr>
            <a:r>
              <a:rPr lang="en-US" dirty="0" smtClean="0"/>
              <a:t>Eric J. Golin, Robert V. Rubin, James Walker II: The Visual Programmers Workbench. IFIP Congress 1989: 143-148</a:t>
            </a:r>
            <a:endParaRPr lang="en-US" i="1" dirty="0" smtClean="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endParaRPr lang="en-US" i="1" dirty="0" smtClean="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Sapir, E. (1929): 'The Status of Linguistics as a Science'. In E. Sapir (1958): </a:t>
            </a:r>
            <a:r>
              <a:rPr lang="en-US" i="1" dirty="0" smtClean="0"/>
              <a:t>Culture, Language and Personality</a:t>
            </a:r>
            <a:r>
              <a:rPr lang="en-US" dirty="0" smtClean="0"/>
              <a:t> (ed. D. G. Mandelbaum). Berkeley, CA: University of California Press</a:t>
            </a:r>
          </a:p>
          <a:p>
            <a:endParaRPr lang="en-US" dirty="0" smtClean="0"/>
          </a:p>
          <a:p>
            <a:r>
              <a:rPr lang="en-US" dirty="0" smtClean="0"/>
              <a:t>Christopher D. Wickens</a:t>
            </a:r>
            <a:r>
              <a:rPr lang="en-US" baseline="0" dirty="0" smtClean="0"/>
              <a:t>, “Engineering Psychology and Human Performance”, 3</a:t>
            </a:r>
            <a:r>
              <a:rPr lang="en-US" baseline="30000" dirty="0" smtClean="0"/>
              <a:t>rd</a:t>
            </a:r>
            <a:r>
              <a:rPr lang="en-US" baseline="0" dirty="0" smtClean="0"/>
              <a:t> Edition</a:t>
            </a:r>
          </a:p>
          <a:p>
            <a:endParaRPr lang="en-US" baseline="0" dirty="0" smtClean="0"/>
          </a:p>
          <a:p>
            <a:r>
              <a:rPr lang="en-US" dirty="0" smtClean="0"/>
              <a:t>J. H. Larkin and H. A. Simon. Why a diagram is (sometimes) worth ten thousand words. Cognitive Science, 11:65-99, 1987.</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Temple Grandin: The world needs all kinds of minds</a:t>
            </a:r>
            <a:endParaRPr lang="en-US" dirty="0" smtClean="0"/>
          </a:p>
          <a:p>
            <a:r>
              <a:rPr lang="en-US" dirty="0" smtClean="0"/>
              <a:t>http://www.ted.com/talks/temple_grandin_the_world_needs_all_kinds_of_minds.html</a:t>
            </a:r>
          </a:p>
          <a:p>
            <a:endParaRPr lang="en-US" dirty="0" smtClean="0"/>
          </a:p>
          <a:p>
            <a:r>
              <a:rPr lang="en-US" dirty="0" smtClean="0"/>
              <a:t>http://www.gifteddevelopment.com/ADJ/adj.htm</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dirty="0"/>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dirty="0"/>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dirty="0"/>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dirty="0"/>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dirty="0"/>
          </a:p>
        </p:txBody>
      </p:sp>
      <p:pic>
        <p:nvPicPr>
          <p:cNvPr id="13" name="Picture 12" descr="scslogo.gif"/>
          <p:cNvPicPr>
            <a:picLocks noChangeAspect="1"/>
          </p:cNvPicPr>
          <p:nvPr userDrawn="1"/>
        </p:nvPicPr>
        <p:blipFill>
          <a:blip r:embed="rId13" cstate="print"/>
          <a:stretch>
            <a:fillRect/>
          </a:stretch>
        </p:blipFill>
        <p:spPr>
          <a:xfrm>
            <a:off x="8668013" y="144204"/>
            <a:ext cx="444088" cy="461852"/>
          </a:xfrm>
          <a:prstGeom prst="rect">
            <a:avLst/>
          </a:prstGeom>
        </p:spPr>
      </p:pic>
      <p:sp>
        <p:nvSpPr>
          <p:cNvPr id="14" name="TextBox 13"/>
          <p:cNvSpPr txBox="1"/>
          <p:nvPr userDrawn="1"/>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gentsheets.com/Applets/frogger/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research.microsoft.com/apps/video/default.aspx?id=13873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bpmn.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ted.com/talks/temple_grandin_the_world_needs_all_kinds_of_mind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cs.colorado.edu/department/publications/reports/docs/CU-CS-768-95.pdf" TargetMode="External"/><Relationship Id="rId3" Type="http://schemas.openxmlformats.org/officeDocument/2006/relationships/hyperlink" Target="http://www.agentsheets.com/" TargetMode="External"/><Relationship Id="rId7" Type="http://schemas.openxmlformats.org/officeDocument/2006/relationships/hyperlink" Target="http://www.toontalk.com/" TargetMode="External"/><Relationship Id="rId2" Type="http://schemas.openxmlformats.org/officeDocument/2006/relationships/hyperlink" Target="http://www.ted.com/talks/temple_grandin_the_world_needs_all_kinds_of_minds.html" TargetMode="External"/><Relationship Id="rId1" Type="http://schemas.openxmlformats.org/officeDocument/2006/relationships/slideLayout" Target="../slideLayouts/slideLayout2.xml"/><Relationship Id="rId6" Type="http://schemas.openxmlformats.org/officeDocument/2006/relationships/hyperlink" Target="http://www.ni.com/labview" TargetMode="External"/><Relationship Id="rId5" Type="http://schemas.openxmlformats.org/officeDocument/2006/relationships/hyperlink" Target="http://www.clarity-support.com/" TargetMode="External"/><Relationship Id="rId4" Type="http://schemas.openxmlformats.org/officeDocument/2006/relationships/hyperlink" Target="http://www.bpm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ted.com/talks/temple_grandin_the_world_needs_all_kinds_of_minds.html?awesm=on.ted.com_8A2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145495" y="485095"/>
            <a:ext cx="7666037" cy="2133600"/>
          </a:xfrm>
        </p:spPr>
        <p:txBody>
          <a:bodyPr/>
          <a:lstStyle/>
          <a:p>
            <a:r>
              <a:rPr lang="en-US" dirty="0" smtClean="0"/>
              <a:t>Visual Programming</a:t>
            </a:r>
            <a:endParaRPr lang="en-US" dirty="0"/>
          </a:p>
        </p:txBody>
      </p:sp>
      <p:sp>
        <p:nvSpPr>
          <p:cNvPr id="5124" name="Rectangle 3"/>
          <p:cNvSpPr>
            <a:spLocks noGrp="1" noChangeArrowheads="1"/>
          </p:cNvSpPr>
          <p:nvPr>
            <p:ph type="subTitle" idx="1"/>
          </p:nvPr>
        </p:nvSpPr>
        <p:spPr>
          <a:xfrm>
            <a:off x="3121186" y="2956052"/>
            <a:ext cx="5819095" cy="3461677"/>
          </a:xfrm>
        </p:spPr>
        <p:txBody>
          <a:bodyPr/>
          <a:lstStyle/>
          <a:p>
            <a:pPr eaLnBrk="1" hangingPunct="1"/>
            <a:r>
              <a:rPr lang="en-US" sz="2000" b="1" dirty="0" smtClean="0"/>
              <a:t>Vishal Dwivedi</a:t>
            </a:r>
          </a:p>
          <a:p>
            <a:pPr eaLnBrk="1" hangingPunct="1"/>
            <a:r>
              <a:rPr lang="en-US" sz="2000" dirty="0" smtClean="0"/>
              <a:t>Institute for Software Research</a:t>
            </a:r>
            <a:br>
              <a:rPr lang="en-US" sz="2000" dirty="0" smtClean="0"/>
            </a:br>
            <a:r>
              <a:rPr lang="en-US" sz="2000" dirty="0" smtClean="0"/>
              <a:t>Carnegie Mellon University</a:t>
            </a:r>
          </a:p>
          <a:p>
            <a:pPr eaLnBrk="1" hangingPunct="1"/>
            <a:endParaRPr lang="en-US" sz="2000" dirty="0"/>
          </a:p>
          <a:p>
            <a:pPr eaLnBrk="1" hangingPunct="1"/>
            <a:endParaRPr lang="en-US" sz="2000" dirty="0" smtClean="0"/>
          </a:p>
          <a:p>
            <a:r>
              <a:rPr lang="en-US" sz="2000" i="1" dirty="0"/>
              <a:t>05-899D: Human Aspects of Software Development (HASD</a:t>
            </a:r>
            <a:r>
              <a:rPr lang="en-US" sz="2000" i="1" dirty="0" smtClean="0"/>
              <a:t>)</a:t>
            </a:r>
          </a:p>
          <a:p>
            <a:r>
              <a:rPr lang="en-US" sz="2000" i="1" dirty="0" smtClean="0"/>
              <a:t>Spring 2011 – Lecture 19</a:t>
            </a:r>
          </a:p>
        </p:txBody>
      </p:sp>
      <p:pic>
        <p:nvPicPr>
          <p:cNvPr id="39937" name="Picture 1"/>
          <p:cNvPicPr>
            <a:picLocks noChangeAspect="1" noChangeArrowheads="1"/>
          </p:cNvPicPr>
          <p:nvPr/>
        </p:nvPicPr>
        <p:blipFill>
          <a:blip r:embed="rId3" cstate="print"/>
          <a:srcRect/>
          <a:stretch>
            <a:fillRect/>
          </a:stretch>
        </p:blipFill>
        <p:spPr bwMode="auto">
          <a:xfrm>
            <a:off x="2160429" y="3121705"/>
            <a:ext cx="714375" cy="742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10</a:t>
            </a:fld>
            <a:endParaRPr lang="en-US" altLang="en-US" smtClean="0"/>
          </a:p>
        </p:txBody>
      </p:sp>
      <p:sp>
        <p:nvSpPr>
          <p:cNvPr id="6147" name="Rectangle 2"/>
          <p:cNvSpPr>
            <a:spLocks noGrp="1" noChangeArrowheads="1"/>
          </p:cNvSpPr>
          <p:nvPr>
            <p:ph type="title"/>
          </p:nvPr>
        </p:nvSpPr>
        <p:spPr>
          <a:xfrm>
            <a:off x="231494" y="376877"/>
            <a:ext cx="8912506" cy="699569"/>
          </a:xfrm>
        </p:spPr>
        <p:txBody>
          <a:bodyPr/>
          <a:lstStyle/>
          <a:p>
            <a:pPr eaLnBrk="1" hangingPunct="1"/>
            <a:r>
              <a:rPr lang="en-US" sz="2800" dirty="0" smtClean="0"/>
              <a:t>(Claimed) Advantages of VPLs</a:t>
            </a:r>
            <a:endParaRPr lang="en-US" sz="1800" b="0" dirty="0" smtClean="0">
              <a:solidFill>
                <a:schemeClr val="tx1"/>
              </a:solidFill>
            </a:endParaRPr>
          </a:p>
        </p:txBody>
      </p:sp>
      <p:sp>
        <p:nvSpPr>
          <p:cNvPr id="6" name="Rectangle 5"/>
          <p:cNvSpPr/>
          <p:nvPr/>
        </p:nvSpPr>
        <p:spPr>
          <a:xfrm>
            <a:off x="636608" y="1458410"/>
            <a:ext cx="7986530" cy="2603790"/>
          </a:xfrm>
          <a:prstGeom prst="rect">
            <a:avLst/>
          </a:prstGeom>
        </p:spPr>
        <p:txBody>
          <a:bodyPr wrap="square">
            <a:spAutoFit/>
          </a:bodyPr>
          <a:lstStyle/>
          <a:p>
            <a:pPr marL="342900" indent="-342900">
              <a:spcBef>
                <a:spcPct val="20000"/>
              </a:spcBef>
              <a:buClr>
                <a:schemeClr val="tx2"/>
              </a:buClr>
              <a:buSzPct val="70000"/>
              <a:buFont typeface="Wingdings" pitchFamily="2" charset="2"/>
              <a:buChar char="l"/>
            </a:pPr>
            <a:r>
              <a:rPr lang="en-US" sz="2400" dirty="0" smtClean="0">
                <a:latin typeface="+mn-lt"/>
              </a:rPr>
              <a:t>Fewer programming concepts </a:t>
            </a:r>
          </a:p>
          <a:p>
            <a:pPr marL="342900" indent="-342900">
              <a:spcBef>
                <a:spcPct val="20000"/>
              </a:spcBef>
              <a:buClr>
                <a:schemeClr val="tx2"/>
              </a:buClr>
              <a:buSzPct val="70000"/>
              <a:buFont typeface="Wingdings" pitchFamily="2" charset="2"/>
              <a:buChar char="l"/>
            </a:pPr>
            <a:r>
              <a:rPr lang="en-US" sz="2400" dirty="0" smtClean="0">
                <a:latin typeface="+mn-lt"/>
              </a:rPr>
              <a:t>Concreteness</a:t>
            </a:r>
          </a:p>
          <a:p>
            <a:pPr marL="342900" indent="-342900">
              <a:spcBef>
                <a:spcPct val="20000"/>
              </a:spcBef>
              <a:buClr>
                <a:schemeClr val="tx2"/>
              </a:buClr>
              <a:buSzPct val="70000"/>
              <a:buFont typeface="Wingdings" pitchFamily="2" charset="2"/>
              <a:buChar char="l"/>
            </a:pPr>
            <a:r>
              <a:rPr lang="en-US" sz="2400" dirty="0" smtClean="0">
                <a:latin typeface="+mn-lt"/>
              </a:rPr>
              <a:t>Explicit depiction of relationships </a:t>
            </a:r>
          </a:p>
          <a:p>
            <a:pPr marL="342900" indent="-342900">
              <a:spcBef>
                <a:spcPct val="20000"/>
              </a:spcBef>
              <a:buClr>
                <a:schemeClr val="tx2"/>
              </a:buClr>
              <a:buSzPct val="70000"/>
              <a:buFont typeface="Wingdings" pitchFamily="2" charset="2"/>
              <a:buChar char="l"/>
            </a:pPr>
            <a:r>
              <a:rPr lang="en-US" sz="2400" dirty="0" smtClean="0">
                <a:latin typeface="+mn-lt"/>
              </a:rPr>
              <a:t>Immediate visual feedback </a:t>
            </a:r>
          </a:p>
          <a:p>
            <a:pPr marL="342900" indent="-342900">
              <a:spcBef>
                <a:spcPct val="20000"/>
              </a:spcBef>
              <a:buClr>
                <a:schemeClr val="tx2"/>
              </a:buClr>
              <a:buSzPct val="70000"/>
              <a:buFont typeface="Wingdings" pitchFamily="2" charset="2"/>
              <a:buChar char="l"/>
            </a:pPr>
            <a:r>
              <a:rPr lang="en-US" sz="2400" dirty="0" smtClean="0">
                <a:latin typeface="+mn-lt"/>
              </a:rPr>
              <a:t>Parallel computation is a natural consequence of many visual programming paradigms</a:t>
            </a:r>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11</a:t>
            </a:fld>
            <a:endParaRPr lang="en-US" altLang="en-US" smtClean="0"/>
          </a:p>
        </p:txBody>
      </p:sp>
      <p:sp>
        <p:nvSpPr>
          <p:cNvPr id="6147" name="Rectangle 2"/>
          <p:cNvSpPr>
            <a:spLocks noGrp="1" noChangeArrowheads="1"/>
          </p:cNvSpPr>
          <p:nvPr>
            <p:ph type="title"/>
          </p:nvPr>
        </p:nvSpPr>
        <p:spPr>
          <a:xfrm>
            <a:off x="231494" y="376877"/>
            <a:ext cx="8912506" cy="699569"/>
          </a:xfrm>
        </p:spPr>
        <p:txBody>
          <a:bodyPr/>
          <a:lstStyle/>
          <a:p>
            <a:pPr eaLnBrk="1" hangingPunct="1"/>
            <a:r>
              <a:rPr lang="en-US" sz="2800" dirty="0" smtClean="0"/>
              <a:t>(Claimed) Disadvantages of VPLs</a:t>
            </a:r>
            <a:endParaRPr lang="en-US" sz="1800" b="0" dirty="0" smtClean="0">
              <a:solidFill>
                <a:schemeClr val="tx1"/>
              </a:solidFill>
            </a:endParaRPr>
          </a:p>
        </p:txBody>
      </p:sp>
      <p:sp>
        <p:nvSpPr>
          <p:cNvPr id="6" name="Rectangle 5"/>
          <p:cNvSpPr/>
          <p:nvPr/>
        </p:nvSpPr>
        <p:spPr>
          <a:xfrm>
            <a:off x="636608" y="1458410"/>
            <a:ext cx="7986530" cy="4598182"/>
          </a:xfrm>
          <a:prstGeom prst="rect">
            <a:avLst/>
          </a:prstGeom>
        </p:spPr>
        <p:txBody>
          <a:bodyPr wrap="square">
            <a:spAutoFit/>
          </a:bodyPr>
          <a:lstStyle/>
          <a:p>
            <a:pPr marL="342900" indent="-342900">
              <a:spcBef>
                <a:spcPct val="20000"/>
              </a:spcBef>
              <a:buClr>
                <a:schemeClr val="tx2"/>
              </a:buClr>
              <a:buSzPct val="70000"/>
              <a:buFont typeface="Wingdings" pitchFamily="2" charset="2"/>
              <a:buChar char="l"/>
            </a:pPr>
            <a:r>
              <a:rPr lang="en-US" sz="2400" dirty="0" smtClean="0">
                <a:latin typeface="+mn-lt"/>
              </a:rPr>
              <a:t>“</a:t>
            </a:r>
            <a:r>
              <a:rPr lang="en-US" sz="2400" dirty="0" smtClean="0">
                <a:solidFill>
                  <a:schemeClr val="accent2"/>
                </a:solidFill>
                <a:latin typeface="+mn-lt"/>
              </a:rPr>
              <a:t>Deutsch Limit</a:t>
            </a:r>
            <a:r>
              <a:rPr lang="en-US" sz="2400" dirty="0" smtClean="0">
                <a:latin typeface="+mn-lt"/>
              </a:rPr>
              <a:t>” *</a:t>
            </a:r>
          </a:p>
          <a:p>
            <a:pPr marL="692150" lvl="1" indent="-347663" eaLnBrk="0" hangingPunct="0">
              <a:spcBef>
                <a:spcPct val="20000"/>
              </a:spcBef>
              <a:buClr>
                <a:schemeClr val="accent2"/>
              </a:buClr>
              <a:buSzPct val="70000"/>
              <a:buFont typeface="Wingdings" pitchFamily="2" charset="2"/>
              <a:buChar char="l"/>
            </a:pPr>
            <a:r>
              <a:rPr lang="en-US" sz="2400" dirty="0" smtClean="0">
                <a:latin typeface="+mn-lt"/>
              </a:rPr>
              <a:t>The problem with visual programming is that you can't have more than 50 visual primitives on the screen at the same time. </a:t>
            </a:r>
          </a:p>
          <a:p>
            <a:pPr marL="342900" indent="-342900">
              <a:spcBef>
                <a:spcPct val="20000"/>
              </a:spcBef>
              <a:buClr>
                <a:schemeClr val="tx2"/>
              </a:buClr>
              <a:buSzPct val="70000"/>
              <a:buFont typeface="Wingdings" pitchFamily="2" charset="2"/>
              <a:buChar char="l"/>
            </a:pPr>
            <a:endParaRPr lang="en-US" sz="2400" dirty="0" smtClean="0">
              <a:latin typeface="+mn-lt"/>
            </a:endParaRPr>
          </a:p>
          <a:p>
            <a:pPr marL="342900" indent="-342900">
              <a:spcBef>
                <a:spcPct val="20000"/>
              </a:spcBef>
              <a:buClr>
                <a:schemeClr val="tx2"/>
              </a:buClr>
              <a:buSzPct val="70000"/>
              <a:buFont typeface="Wingdings" pitchFamily="2" charset="2"/>
              <a:buChar char="l"/>
            </a:pPr>
            <a:r>
              <a:rPr lang="en-US" sz="2400" dirty="0" smtClean="0">
                <a:latin typeface="+mn-lt"/>
              </a:rPr>
              <a:t>Some situations in which text has superiority:</a:t>
            </a:r>
          </a:p>
          <a:p>
            <a:pPr marL="692150" lvl="1" indent="-347663" eaLnBrk="0" hangingPunct="0">
              <a:spcBef>
                <a:spcPct val="20000"/>
              </a:spcBef>
              <a:buClr>
                <a:schemeClr val="accent2"/>
              </a:buClr>
              <a:buSzPct val="70000"/>
              <a:buFont typeface="Wingdings" pitchFamily="2" charset="2"/>
              <a:buChar char="l"/>
            </a:pPr>
            <a:r>
              <a:rPr lang="en-US" sz="2400" dirty="0" smtClean="0">
                <a:latin typeface="+mn-lt"/>
              </a:rPr>
              <a:t>Documentation, </a:t>
            </a:r>
          </a:p>
          <a:p>
            <a:pPr marL="692150" lvl="1" indent="-347663" eaLnBrk="0" hangingPunct="0">
              <a:spcBef>
                <a:spcPct val="20000"/>
              </a:spcBef>
              <a:buClr>
                <a:schemeClr val="accent2"/>
              </a:buClr>
              <a:buSzPct val="70000"/>
              <a:buFont typeface="Wingdings" pitchFamily="2" charset="2"/>
              <a:buChar char="l"/>
            </a:pPr>
            <a:r>
              <a:rPr lang="en-US" sz="2400" dirty="0" smtClean="0">
                <a:latin typeface="+mn-lt"/>
              </a:rPr>
              <a:t>Naming to distinguish between elements that are of the same kind, and </a:t>
            </a:r>
          </a:p>
          <a:p>
            <a:pPr marL="692150" lvl="1" indent="-347663" eaLnBrk="0" hangingPunct="0">
              <a:spcBef>
                <a:spcPct val="20000"/>
              </a:spcBef>
              <a:buClr>
                <a:schemeClr val="accent2"/>
              </a:buClr>
              <a:buSzPct val="70000"/>
              <a:buFont typeface="Wingdings" pitchFamily="2" charset="2"/>
              <a:buChar char="l"/>
            </a:pPr>
            <a:r>
              <a:rPr lang="en-US" sz="2400" dirty="0" smtClean="0">
                <a:latin typeface="+mn-lt"/>
              </a:rPr>
              <a:t>Expressing well-known and compact concepts that are inherently textual, e.g. algebraic formulas.</a:t>
            </a:r>
          </a:p>
        </p:txBody>
      </p:sp>
      <p:sp>
        <p:nvSpPr>
          <p:cNvPr id="5" name="Rectangle 4"/>
          <p:cNvSpPr/>
          <p:nvPr/>
        </p:nvSpPr>
        <p:spPr>
          <a:xfrm>
            <a:off x="7082959" y="1473407"/>
            <a:ext cx="1402948" cy="369332"/>
          </a:xfrm>
          <a:prstGeom prst="rect">
            <a:avLst/>
          </a:prstGeom>
        </p:spPr>
        <p:txBody>
          <a:bodyPr wrap="none">
            <a:spAutoFit/>
          </a:bodyPr>
          <a:lstStyle/>
          <a:p>
            <a:r>
              <a:rPr lang="en-US" dirty="0" smtClean="0"/>
              <a:t>[</a:t>
            </a:r>
            <a:r>
              <a:rPr lang="en-US" dirty="0" smtClean="0">
                <a:solidFill>
                  <a:schemeClr val="accent2"/>
                </a:solidFill>
              </a:rPr>
              <a:t>Fred Lakin</a:t>
            </a:r>
            <a:r>
              <a:rPr lang="en-US" dirty="0" smtClean="0"/>
              <a:t>]</a:t>
            </a:r>
            <a:endParaRPr lang="en-US" dirty="0"/>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32310"/>
            <a:ext cx="8449519" cy="715962"/>
          </a:xfrm>
        </p:spPr>
        <p:txBody>
          <a:bodyPr/>
          <a:lstStyle/>
          <a:p>
            <a:r>
              <a:rPr lang="en-US" sz="2800" dirty="0" smtClean="0"/>
              <a:t>VPL Research timeline</a:t>
            </a:r>
            <a:endParaRPr lang="en-US" sz="2400" dirty="0" smtClean="0">
              <a:solidFill>
                <a:srgbClr val="000000"/>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12</a:t>
            </a:fld>
            <a:endParaRPr lang="en-US" altLang="en-US" dirty="0">
              <a:solidFill>
                <a:srgbClr val="000000"/>
              </a:solidFill>
            </a:endParaRPr>
          </a:p>
        </p:txBody>
      </p:sp>
      <p:cxnSp>
        <p:nvCxnSpPr>
          <p:cNvPr id="15" name="Straight Connector 14"/>
          <p:cNvCxnSpPr/>
          <p:nvPr/>
        </p:nvCxnSpPr>
        <p:spPr bwMode="auto">
          <a:xfrm rot="5400000" flipH="1" flipV="1">
            <a:off x="-483781" y="17915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sp>
        <p:nvSpPr>
          <p:cNvPr id="21" name="TextBox 20"/>
          <p:cNvSpPr txBox="1"/>
          <p:nvPr/>
        </p:nvSpPr>
        <p:spPr>
          <a:xfrm>
            <a:off x="0" y="3352800"/>
            <a:ext cx="914400" cy="381000"/>
          </a:xfrm>
          <a:prstGeom prst="rect">
            <a:avLst/>
          </a:prstGeom>
          <a:noFill/>
        </p:spPr>
        <p:txBody>
          <a:bodyPr wrap="square" rtlCol="0">
            <a:spAutoFit/>
          </a:bodyPr>
          <a:lstStyle/>
          <a:p>
            <a:r>
              <a:rPr lang="en-US" dirty="0" smtClean="0"/>
              <a:t>1960</a:t>
            </a:r>
            <a:endParaRPr lang="en-US" dirty="0"/>
          </a:p>
        </p:txBody>
      </p:sp>
      <p:sp>
        <p:nvSpPr>
          <p:cNvPr id="22" name="TextBox 21"/>
          <p:cNvSpPr txBox="1"/>
          <p:nvPr/>
        </p:nvSpPr>
        <p:spPr>
          <a:xfrm>
            <a:off x="1860699" y="3340398"/>
            <a:ext cx="914400" cy="381000"/>
          </a:xfrm>
          <a:prstGeom prst="rect">
            <a:avLst/>
          </a:prstGeom>
          <a:noFill/>
        </p:spPr>
        <p:txBody>
          <a:bodyPr wrap="square" rtlCol="0">
            <a:spAutoFit/>
          </a:bodyPr>
          <a:lstStyle/>
          <a:p>
            <a:r>
              <a:rPr lang="en-US" dirty="0" smtClean="0"/>
              <a:t>1980</a:t>
            </a:r>
            <a:endParaRPr lang="en-US" dirty="0"/>
          </a:p>
        </p:txBody>
      </p:sp>
      <p:sp>
        <p:nvSpPr>
          <p:cNvPr id="23" name="TextBox 22"/>
          <p:cNvSpPr txBox="1"/>
          <p:nvPr/>
        </p:nvSpPr>
        <p:spPr>
          <a:xfrm>
            <a:off x="4114800" y="3352800"/>
            <a:ext cx="914400" cy="381000"/>
          </a:xfrm>
          <a:prstGeom prst="rect">
            <a:avLst/>
          </a:prstGeom>
          <a:noFill/>
        </p:spPr>
        <p:txBody>
          <a:bodyPr wrap="square" rtlCol="0">
            <a:spAutoFit/>
          </a:bodyPr>
          <a:lstStyle/>
          <a:p>
            <a:r>
              <a:rPr lang="en-US" dirty="0" smtClean="0"/>
              <a:t>1990</a:t>
            </a:r>
            <a:endParaRPr lang="en-US" dirty="0"/>
          </a:p>
        </p:txBody>
      </p:sp>
      <p:sp>
        <p:nvSpPr>
          <p:cNvPr id="24" name="TextBox 23"/>
          <p:cNvSpPr txBox="1"/>
          <p:nvPr/>
        </p:nvSpPr>
        <p:spPr>
          <a:xfrm>
            <a:off x="6553200" y="3352800"/>
            <a:ext cx="914400" cy="381000"/>
          </a:xfrm>
          <a:prstGeom prst="rect">
            <a:avLst/>
          </a:prstGeom>
          <a:noFill/>
        </p:spPr>
        <p:txBody>
          <a:bodyPr wrap="square" rtlCol="0">
            <a:spAutoFit/>
          </a:bodyPr>
          <a:lstStyle/>
          <a:p>
            <a:r>
              <a:rPr lang="en-US" dirty="0" smtClean="0"/>
              <a:t>2000</a:t>
            </a:r>
            <a:endParaRPr lang="en-US" dirty="0"/>
          </a:p>
        </p:txBody>
      </p:sp>
      <p:sp>
        <p:nvSpPr>
          <p:cNvPr id="25" name="Rectangle 24"/>
          <p:cNvSpPr/>
          <p:nvPr/>
        </p:nvSpPr>
        <p:spPr>
          <a:xfrm>
            <a:off x="762000" y="1120572"/>
            <a:ext cx="1752600" cy="1791260"/>
          </a:xfrm>
          <a:prstGeom prst="rect">
            <a:avLst/>
          </a:prstGeom>
        </p:spPr>
        <p:txBody>
          <a:bodyPr wrap="square">
            <a:spAutoFit/>
          </a:bodyPr>
          <a:lstStyle/>
          <a:p>
            <a:pPr marL="117475" indent="-117475">
              <a:spcBef>
                <a:spcPct val="20000"/>
              </a:spcBef>
              <a:buClr>
                <a:schemeClr val="tx2"/>
              </a:buClr>
              <a:buFontTx/>
              <a:buChar char="o"/>
            </a:pPr>
            <a:r>
              <a:rPr lang="en-US" sz="1200" dirty="0" smtClean="0"/>
              <a:t>AMBIT/G/L</a:t>
            </a:r>
          </a:p>
          <a:p>
            <a:pPr marL="117475" indent="-117475">
              <a:spcBef>
                <a:spcPct val="20000"/>
              </a:spcBef>
              <a:buClr>
                <a:schemeClr val="tx2"/>
              </a:buClr>
              <a:buFontTx/>
              <a:buChar char="o"/>
            </a:pPr>
            <a:r>
              <a:rPr lang="en-US" sz="1200" dirty="0" smtClean="0"/>
              <a:t>Grail</a:t>
            </a:r>
          </a:p>
          <a:p>
            <a:pPr marL="117475" indent="-117475">
              <a:spcBef>
                <a:spcPct val="20000"/>
              </a:spcBef>
              <a:buClr>
                <a:schemeClr val="tx2"/>
              </a:buClr>
              <a:buFontTx/>
              <a:buChar char="o"/>
            </a:pPr>
            <a:r>
              <a:rPr lang="en-US" sz="1200" dirty="0" smtClean="0"/>
              <a:t>GAL</a:t>
            </a:r>
          </a:p>
          <a:p>
            <a:pPr marL="117475" indent="-117475">
              <a:spcBef>
                <a:spcPct val="20000"/>
              </a:spcBef>
              <a:buClr>
                <a:schemeClr val="tx2"/>
              </a:buClr>
              <a:buFontTx/>
              <a:buChar char="o"/>
            </a:pPr>
            <a:r>
              <a:rPr lang="en-US" sz="1200" dirty="0" smtClean="0"/>
              <a:t>Graphical Program Editor</a:t>
            </a:r>
          </a:p>
          <a:p>
            <a:pPr marL="117475" indent="-117475">
              <a:spcBef>
                <a:spcPct val="20000"/>
              </a:spcBef>
              <a:buClr>
                <a:schemeClr val="tx2"/>
              </a:buClr>
              <a:buFontTx/>
              <a:buChar char="o"/>
            </a:pPr>
            <a:r>
              <a:rPr lang="en-US" sz="1200" dirty="0" smtClean="0"/>
              <a:t>Query by Example</a:t>
            </a:r>
          </a:p>
          <a:p>
            <a:pPr marL="117475" indent="-117475">
              <a:spcBef>
                <a:spcPct val="20000"/>
              </a:spcBef>
              <a:buClr>
                <a:schemeClr val="tx2"/>
              </a:buClr>
              <a:buFontTx/>
              <a:buChar char="o"/>
            </a:pPr>
            <a:r>
              <a:rPr lang="en-US" sz="1200" dirty="0" smtClean="0"/>
              <a:t>Pygmalion</a:t>
            </a:r>
          </a:p>
          <a:p>
            <a:pPr marL="117475" indent="-117475">
              <a:spcBef>
                <a:spcPct val="20000"/>
              </a:spcBef>
              <a:buClr>
                <a:schemeClr val="tx2"/>
              </a:buClr>
              <a:buFontTx/>
              <a:buChar char="o"/>
            </a:pPr>
            <a:r>
              <a:rPr lang="en-US" sz="1200" dirty="0" smtClean="0"/>
              <a:t>I/O Pairs</a:t>
            </a:r>
            <a:endParaRPr lang="en-US" sz="1200" dirty="0"/>
          </a:p>
        </p:txBody>
      </p:sp>
      <p:cxnSp>
        <p:nvCxnSpPr>
          <p:cNvPr id="8" name="Straight Connector 7"/>
          <p:cNvCxnSpPr/>
          <p:nvPr/>
        </p:nvCxnSpPr>
        <p:spPr bwMode="auto">
          <a:xfrm>
            <a:off x="228600" y="3111798"/>
            <a:ext cx="838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Oval 9"/>
          <p:cNvSpPr/>
          <p:nvPr/>
        </p:nvSpPr>
        <p:spPr bwMode="auto">
          <a:xfrm>
            <a:off x="304800" y="3048000"/>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133600" y="303559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4574823" y="303559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ectangle 38"/>
          <p:cNvSpPr/>
          <p:nvPr/>
        </p:nvSpPr>
        <p:spPr>
          <a:xfrm>
            <a:off x="2556933" y="685800"/>
            <a:ext cx="1219200" cy="2456057"/>
          </a:xfrm>
          <a:prstGeom prst="rect">
            <a:avLst/>
          </a:prstGeom>
        </p:spPr>
        <p:txBody>
          <a:bodyPr wrap="square">
            <a:spAutoFit/>
          </a:bodyPr>
          <a:lstStyle/>
          <a:p>
            <a:pPr marL="117475" indent="-117475">
              <a:spcBef>
                <a:spcPct val="20000"/>
              </a:spcBef>
              <a:buClr>
                <a:schemeClr val="tx2"/>
              </a:buClr>
              <a:buFontTx/>
              <a:buChar char="o"/>
            </a:pPr>
            <a:r>
              <a:rPr lang="en-US" sz="1200" dirty="0" smtClean="0"/>
              <a:t>Action Graphics</a:t>
            </a:r>
          </a:p>
          <a:p>
            <a:pPr marL="117475" indent="-117475">
              <a:spcBef>
                <a:spcPct val="20000"/>
              </a:spcBef>
              <a:buClr>
                <a:schemeClr val="tx2"/>
              </a:buClr>
              <a:buFontTx/>
              <a:buChar char="o"/>
            </a:pPr>
            <a:r>
              <a:rPr lang="en-US" sz="1200" dirty="0" smtClean="0"/>
              <a:t>FORMAL</a:t>
            </a:r>
          </a:p>
          <a:p>
            <a:pPr marL="117475" indent="-117475">
              <a:spcBef>
                <a:spcPct val="20000"/>
              </a:spcBef>
              <a:buClr>
                <a:schemeClr val="tx2"/>
              </a:buClr>
              <a:buFontTx/>
              <a:buChar char="o"/>
            </a:pPr>
            <a:r>
              <a:rPr lang="en-US" sz="1200" dirty="0" smtClean="0"/>
              <a:t>ThingLab</a:t>
            </a:r>
          </a:p>
          <a:p>
            <a:pPr marL="117475" indent="-117475">
              <a:spcBef>
                <a:spcPct val="20000"/>
              </a:spcBef>
              <a:buClr>
                <a:schemeClr val="tx2"/>
              </a:buClr>
              <a:buFontTx/>
              <a:buChar char="o"/>
            </a:pPr>
            <a:r>
              <a:rPr lang="en-US" sz="1200" dirty="0" smtClean="0"/>
              <a:t>Hi-Visual</a:t>
            </a:r>
          </a:p>
          <a:p>
            <a:pPr marL="117475" indent="-117475">
              <a:spcBef>
                <a:spcPct val="20000"/>
              </a:spcBef>
              <a:buClr>
                <a:schemeClr val="tx2"/>
              </a:buClr>
              <a:buFontTx/>
              <a:buChar char="o"/>
            </a:pPr>
            <a:r>
              <a:rPr lang="en-US" sz="1200" dirty="0" smtClean="0"/>
              <a:t>LabView</a:t>
            </a:r>
          </a:p>
          <a:p>
            <a:pPr marL="117475" indent="-117475">
              <a:spcBef>
                <a:spcPct val="20000"/>
              </a:spcBef>
              <a:buClr>
                <a:schemeClr val="tx2"/>
              </a:buClr>
              <a:buFontTx/>
              <a:buChar char="o"/>
            </a:pPr>
            <a:r>
              <a:rPr lang="en-US" sz="1200" dirty="0" smtClean="0"/>
              <a:t>PROGRAPH</a:t>
            </a:r>
          </a:p>
          <a:p>
            <a:pPr marL="117475" indent="-117475">
              <a:spcBef>
                <a:spcPct val="20000"/>
              </a:spcBef>
              <a:buClr>
                <a:schemeClr val="tx2"/>
              </a:buClr>
              <a:buFontTx/>
              <a:buChar char="o"/>
            </a:pPr>
            <a:r>
              <a:rPr lang="en-US" sz="1200" dirty="0" smtClean="0"/>
              <a:t>PIGS</a:t>
            </a:r>
          </a:p>
          <a:p>
            <a:pPr marL="117475" indent="-117475">
              <a:spcBef>
                <a:spcPct val="20000"/>
              </a:spcBef>
              <a:buClr>
                <a:schemeClr val="tx2"/>
              </a:buClr>
              <a:buFontTx/>
              <a:buChar char="o"/>
            </a:pPr>
            <a:r>
              <a:rPr lang="en-US" sz="1200" dirty="0" smtClean="0"/>
              <a:t>Pict</a:t>
            </a:r>
          </a:p>
          <a:p>
            <a:pPr marL="117475" indent="-117475">
              <a:spcBef>
                <a:spcPct val="20000"/>
              </a:spcBef>
              <a:buClr>
                <a:schemeClr val="tx2"/>
              </a:buClr>
              <a:buFontTx/>
              <a:buChar char="o"/>
            </a:pPr>
            <a:r>
              <a:rPr lang="en-US" sz="1200" dirty="0" smtClean="0"/>
              <a:t>Rehearsal</a:t>
            </a:r>
          </a:p>
          <a:p>
            <a:pPr marL="117475" indent="-117475">
              <a:spcBef>
                <a:spcPct val="20000"/>
              </a:spcBef>
              <a:buClr>
                <a:schemeClr val="tx2"/>
              </a:buClr>
              <a:buFontTx/>
              <a:buChar char="o"/>
            </a:pPr>
            <a:r>
              <a:rPr lang="en-US" sz="1200" dirty="0" smtClean="0"/>
              <a:t>SmallStar</a:t>
            </a:r>
            <a:endParaRPr lang="en-US" sz="1200" dirty="0"/>
          </a:p>
        </p:txBody>
      </p:sp>
      <p:sp>
        <p:nvSpPr>
          <p:cNvPr id="40" name="Rectangle 39"/>
          <p:cNvSpPr/>
          <p:nvPr/>
        </p:nvSpPr>
        <p:spPr>
          <a:xfrm>
            <a:off x="3589866" y="880536"/>
            <a:ext cx="1600200" cy="2234458"/>
          </a:xfrm>
          <a:prstGeom prst="rect">
            <a:avLst/>
          </a:prstGeom>
        </p:spPr>
        <p:txBody>
          <a:bodyPr wrap="square">
            <a:spAutoFit/>
          </a:bodyPr>
          <a:lstStyle/>
          <a:p>
            <a:pPr marL="117475" indent="-117475">
              <a:spcBef>
                <a:spcPct val="20000"/>
              </a:spcBef>
              <a:buClr>
                <a:schemeClr val="tx2"/>
              </a:buClr>
              <a:buFontTx/>
              <a:buChar char="o"/>
            </a:pPr>
            <a:r>
              <a:rPr lang="en-US" sz="1200" dirty="0" smtClean="0"/>
              <a:t>Forms</a:t>
            </a:r>
          </a:p>
          <a:p>
            <a:pPr marL="117475" indent="-117475">
              <a:spcBef>
                <a:spcPct val="20000"/>
              </a:spcBef>
              <a:buClr>
                <a:schemeClr val="tx2"/>
              </a:buClr>
              <a:buFontTx/>
              <a:buChar char="o"/>
            </a:pPr>
            <a:r>
              <a:rPr lang="en-US" sz="1200" dirty="0" smtClean="0"/>
              <a:t>Editing by Example</a:t>
            </a:r>
          </a:p>
          <a:p>
            <a:pPr marL="117475" indent="-117475">
              <a:spcBef>
                <a:spcPct val="20000"/>
              </a:spcBef>
              <a:buClr>
                <a:schemeClr val="tx2"/>
              </a:buClr>
              <a:buFontTx/>
              <a:buChar char="o"/>
            </a:pPr>
            <a:r>
              <a:rPr lang="en-US" sz="1200" dirty="0" smtClean="0"/>
              <a:t>PICT</a:t>
            </a:r>
          </a:p>
          <a:p>
            <a:pPr marL="117475" indent="-117475">
              <a:spcBef>
                <a:spcPct val="20000"/>
              </a:spcBef>
              <a:buClr>
                <a:schemeClr val="tx2"/>
              </a:buClr>
              <a:buFontTx/>
              <a:buChar char="o"/>
            </a:pPr>
            <a:r>
              <a:rPr lang="en-US" sz="1200" dirty="0" smtClean="0"/>
              <a:t>Lotus 1-2-3</a:t>
            </a:r>
          </a:p>
          <a:p>
            <a:pPr marL="117475" indent="-117475">
              <a:spcBef>
                <a:spcPct val="20000"/>
              </a:spcBef>
              <a:buClr>
                <a:schemeClr val="tx2"/>
              </a:buClr>
              <a:buFontTx/>
              <a:buChar char="o"/>
            </a:pPr>
            <a:r>
              <a:rPr lang="en-US" sz="1200" dirty="0" smtClean="0"/>
              <a:t>SIL-ICON</a:t>
            </a:r>
          </a:p>
          <a:p>
            <a:pPr marL="117475" indent="-117475">
              <a:spcBef>
                <a:spcPct val="20000"/>
              </a:spcBef>
              <a:buClr>
                <a:schemeClr val="tx2"/>
              </a:buClr>
              <a:buFontTx/>
              <a:buChar char="o"/>
            </a:pPr>
            <a:r>
              <a:rPr lang="en-US" sz="1200" dirty="0" smtClean="0"/>
              <a:t>VisiCalc</a:t>
            </a:r>
          </a:p>
          <a:p>
            <a:pPr marL="117475" indent="-117475">
              <a:spcBef>
                <a:spcPct val="20000"/>
              </a:spcBef>
              <a:buClr>
                <a:schemeClr val="tx2"/>
              </a:buClr>
              <a:buFontTx/>
              <a:buChar char="o"/>
            </a:pPr>
            <a:r>
              <a:rPr lang="en-US" sz="1200" dirty="0" smtClean="0"/>
              <a:t>HiGraphs</a:t>
            </a:r>
          </a:p>
          <a:p>
            <a:pPr marL="117475" indent="-117475">
              <a:spcBef>
                <a:spcPct val="20000"/>
              </a:spcBef>
              <a:buClr>
                <a:schemeClr val="tx2"/>
              </a:buClr>
              <a:buFontTx/>
              <a:buChar char="o"/>
            </a:pPr>
            <a:r>
              <a:rPr lang="en-US" sz="1200" dirty="0" smtClean="0"/>
              <a:t>Miro</a:t>
            </a:r>
          </a:p>
          <a:p>
            <a:pPr marL="117475" indent="-117475">
              <a:spcBef>
                <a:spcPct val="20000"/>
              </a:spcBef>
              <a:buClr>
                <a:schemeClr val="tx2"/>
              </a:buClr>
              <a:buFontTx/>
              <a:buChar char="o"/>
            </a:pPr>
            <a:r>
              <a:rPr lang="en-US" sz="1200" dirty="0" smtClean="0"/>
              <a:t>StateMaster</a:t>
            </a:r>
          </a:p>
        </p:txBody>
      </p:sp>
      <p:sp>
        <p:nvSpPr>
          <p:cNvPr id="41" name="Rectangle 40"/>
          <p:cNvSpPr/>
          <p:nvPr/>
        </p:nvSpPr>
        <p:spPr>
          <a:xfrm>
            <a:off x="4953000" y="1132367"/>
            <a:ext cx="1447800" cy="1384995"/>
          </a:xfrm>
          <a:prstGeom prst="rect">
            <a:avLst/>
          </a:prstGeom>
        </p:spPr>
        <p:txBody>
          <a:bodyPr wrap="square">
            <a:spAutoFit/>
          </a:bodyPr>
          <a:lstStyle/>
          <a:p>
            <a:pPr marL="117475" indent="-117475">
              <a:spcBef>
                <a:spcPct val="20000"/>
              </a:spcBef>
              <a:buClr>
                <a:schemeClr val="tx2"/>
              </a:buClr>
              <a:buFontTx/>
              <a:buChar char="o"/>
            </a:pPr>
            <a:r>
              <a:rPr lang="en-US" sz="1200" dirty="0"/>
              <a:t>Cube</a:t>
            </a:r>
          </a:p>
          <a:p>
            <a:pPr marL="117475" indent="-117475">
              <a:spcBef>
                <a:spcPct val="20000"/>
              </a:spcBef>
              <a:buClr>
                <a:schemeClr val="tx2"/>
              </a:buClr>
              <a:buFontTx/>
              <a:buChar char="o"/>
            </a:pPr>
            <a:r>
              <a:rPr lang="en-US" sz="1200" dirty="0"/>
              <a:t>Cantata</a:t>
            </a:r>
          </a:p>
          <a:p>
            <a:pPr marL="117475" indent="-117475">
              <a:spcBef>
                <a:spcPct val="20000"/>
              </a:spcBef>
              <a:buClr>
                <a:schemeClr val="tx2"/>
              </a:buClr>
              <a:buFontTx/>
              <a:buChar char="o"/>
            </a:pPr>
            <a:r>
              <a:rPr lang="en-US" sz="1200" dirty="0" smtClean="0"/>
              <a:t>SchemePaint</a:t>
            </a:r>
            <a:endParaRPr lang="en-US" sz="1200" dirty="0"/>
          </a:p>
          <a:p>
            <a:pPr marL="117475" indent="-117475">
              <a:spcBef>
                <a:spcPct val="20000"/>
              </a:spcBef>
              <a:buClr>
                <a:schemeClr val="tx2"/>
              </a:buClr>
              <a:buFontTx/>
              <a:buChar char="o"/>
            </a:pPr>
            <a:r>
              <a:rPr lang="en-US" sz="1200" dirty="0"/>
              <a:t>CODE 2.0</a:t>
            </a:r>
          </a:p>
          <a:p>
            <a:pPr marL="117475" indent="-117475">
              <a:spcBef>
                <a:spcPct val="20000"/>
              </a:spcBef>
              <a:buClr>
                <a:schemeClr val="tx2"/>
              </a:buClr>
              <a:buFontTx/>
              <a:buChar char="o"/>
            </a:pPr>
            <a:r>
              <a:rPr lang="en-US" sz="1200" dirty="0"/>
              <a:t>Iconicode</a:t>
            </a:r>
          </a:p>
          <a:p>
            <a:pPr marL="117475" indent="-117475">
              <a:spcBef>
                <a:spcPct val="20000"/>
              </a:spcBef>
              <a:buClr>
                <a:schemeClr val="tx2"/>
              </a:buClr>
              <a:buFontTx/>
              <a:buChar char="o"/>
            </a:pPr>
            <a:r>
              <a:rPr lang="en-US" sz="1200" dirty="0" smtClean="0"/>
              <a:t>MViews</a:t>
            </a:r>
          </a:p>
        </p:txBody>
      </p:sp>
      <p:cxnSp>
        <p:nvCxnSpPr>
          <p:cNvPr id="45" name="Straight Connector 44"/>
          <p:cNvCxnSpPr/>
          <p:nvPr/>
        </p:nvCxnSpPr>
        <p:spPr bwMode="auto">
          <a:xfrm rot="5400000" flipH="1" flipV="1">
            <a:off x="1332615" y="17915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cxnSp>
        <p:nvCxnSpPr>
          <p:cNvPr id="46" name="Straight Connector 45"/>
          <p:cNvCxnSpPr/>
          <p:nvPr/>
        </p:nvCxnSpPr>
        <p:spPr bwMode="auto">
          <a:xfrm rot="5400000" flipH="1" flipV="1">
            <a:off x="3773838" y="17915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sp>
        <p:nvSpPr>
          <p:cNvPr id="47" name="Oval 46"/>
          <p:cNvSpPr/>
          <p:nvPr/>
        </p:nvSpPr>
        <p:spPr bwMode="auto">
          <a:xfrm>
            <a:off x="6718001" y="303559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8" name="Straight Connector 47"/>
          <p:cNvCxnSpPr/>
          <p:nvPr/>
        </p:nvCxnSpPr>
        <p:spPr bwMode="auto">
          <a:xfrm rot="5400000" flipH="1" flipV="1">
            <a:off x="5917016" y="17915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sp>
        <p:nvSpPr>
          <p:cNvPr id="52" name="Rectangle 51"/>
          <p:cNvSpPr/>
          <p:nvPr/>
        </p:nvSpPr>
        <p:spPr>
          <a:xfrm>
            <a:off x="304800" y="3733800"/>
            <a:ext cx="1752600" cy="1292662"/>
          </a:xfrm>
          <a:prstGeom prst="rect">
            <a:avLst/>
          </a:prstGeom>
        </p:spPr>
        <p:txBody>
          <a:bodyPr wrap="square">
            <a:spAutoFit/>
          </a:bodyPr>
          <a:lstStyle/>
          <a:p>
            <a:pPr marL="117475" indent="-117475">
              <a:spcBef>
                <a:spcPct val="20000"/>
              </a:spcBef>
              <a:buClr>
                <a:schemeClr val="tx2"/>
              </a:buClr>
            </a:pPr>
            <a:r>
              <a:rPr lang="en-US" sz="1200" b="1" dirty="0" smtClean="0"/>
              <a:t>Techniques</a:t>
            </a:r>
          </a:p>
          <a:p>
            <a:pPr marL="117475" indent="-117475">
              <a:spcBef>
                <a:spcPct val="20000"/>
              </a:spcBef>
              <a:buClr>
                <a:schemeClr val="tx2"/>
              </a:buClr>
              <a:buFontTx/>
              <a:buChar char="o"/>
            </a:pPr>
            <a:r>
              <a:rPr lang="en-US" sz="1100" dirty="0" smtClean="0"/>
              <a:t>Graphs</a:t>
            </a:r>
          </a:p>
          <a:p>
            <a:pPr marL="117475" indent="-117475">
              <a:spcBef>
                <a:spcPct val="20000"/>
              </a:spcBef>
              <a:buClr>
                <a:schemeClr val="tx2"/>
              </a:buClr>
              <a:buFontTx/>
              <a:buChar char="o"/>
            </a:pPr>
            <a:r>
              <a:rPr lang="en-US" sz="1100" dirty="0" smtClean="0"/>
              <a:t>Flowcharts</a:t>
            </a:r>
          </a:p>
          <a:p>
            <a:pPr marL="117475" indent="-117475">
              <a:spcBef>
                <a:spcPct val="20000"/>
              </a:spcBef>
              <a:buClr>
                <a:schemeClr val="tx2"/>
              </a:buClr>
              <a:buFontTx/>
              <a:buChar char="o"/>
            </a:pPr>
            <a:r>
              <a:rPr lang="en-US" sz="1100" dirty="0" smtClean="0"/>
              <a:t>Flowchart derivatives</a:t>
            </a:r>
          </a:p>
          <a:p>
            <a:pPr marL="117475" indent="-117475">
              <a:spcBef>
                <a:spcPct val="20000"/>
              </a:spcBef>
              <a:buClr>
                <a:schemeClr val="tx2"/>
              </a:buClr>
              <a:buFontTx/>
              <a:buChar char="o"/>
            </a:pPr>
            <a:r>
              <a:rPr lang="en-US" sz="1100" dirty="0" smtClean="0"/>
              <a:t>FORMS</a:t>
            </a:r>
          </a:p>
          <a:p>
            <a:pPr marL="117475" indent="-117475">
              <a:spcBef>
                <a:spcPct val="20000"/>
              </a:spcBef>
              <a:buClr>
                <a:schemeClr val="tx2"/>
              </a:buClr>
              <a:buFontTx/>
              <a:buChar char="o"/>
            </a:pPr>
            <a:r>
              <a:rPr lang="en-US" sz="1100" dirty="0" smtClean="0"/>
              <a:t>Demonstrational</a:t>
            </a:r>
          </a:p>
        </p:txBody>
      </p:sp>
      <p:sp>
        <p:nvSpPr>
          <p:cNvPr id="53" name="Rectangle 52"/>
          <p:cNvSpPr/>
          <p:nvPr/>
        </p:nvSpPr>
        <p:spPr>
          <a:xfrm>
            <a:off x="1981200" y="3733800"/>
            <a:ext cx="1600200" cy="2850011"/>
          </a:xfrm>
          <a:prstGeom prst="rect">
            <a:avLst/>
          </a:prstGeom>
        </p:spPr>
        <p:txBody>
          <a:bodyPr wrap="square">
            <a:spAutoFit/>
          </a:bodyPr>
          <a:lstStyle/>
          <a:p>
            <a:pPr marL="117475" indent="-117475">
              <a:spcBef>
                <a:spcPct val="20000"/>
              </a:spcBef>
              <a:buClr>
                <a:schemeClr val="tx2"/>
              </a:buClr>
            </a:pPr>
            <a:r>
              <a:rPr lang="en-US" sz="1200" b="1" dirty="0" smtClean="0"/>
              <a:t>Techniques</a:t>
            </a:r>
          </a:p>
          <a:p>
            <a:pPr marL="117475" indent="-117475">
              <a:spcBef>
                <a:spcPct val="20000"/>
              </a:spcBef>
              <a:buClr>
                <a:schemeClr val="tx2"/>
              </a:buClr>
              <a:buFontTx/>
              <a:buChar char="o"/>
            </a:pPr>
            <a:r>
              <a:rPr lang="en-US" sz="1100" dirty="0" smtClean="0"/>
              <a:t>Graphs</a:t>
            </a:r>
          </a:p>
          <a:p>
            <a:pPr marL="117475" indent="-117475">
              <a:spcBef>
                <a:spcPct val="20000"/>
              </a:spcBef>
              <a:buClr>
                <a:schemeClr val="tx2"/>
              </a:buClr>
              <a:buFontTx/>
              <a:buChar char="o"/>
            </a:pPr>
            <a:r>
              <a:rPr lang="en-US" sz="1100" dirty="0" smtClean="0"/>
              <a:t>Flowcharts</a:t>
            </a:r>
          </a:p>
          <a:p>
            <a:pPr marL="117475" indent="-117475">
              <a:spcBef>
                <a:spcPct val="20000"/>
              </a:spcBef>
              <a:buClr>
                <a:schemeClr val="tx2"/>
              </a:buClr>
              <a:buFontTx/>
              <a:buChar char="o"/>
            </a:pPr>
            <a:r>
              <a:rPr lang="en-US" sz="1100" dirty="0" smtClean="0"/>
              <a:t>Flowchart derivatives</a:t>
            </a:r>
          </a:p>
          <a:p>
            <a:pPr marL="117475" indent="-117475">
              <a:spcBef>
                <a:spcPct val="20000"/>
              </a:spcBef>
              <a:buClr>
                <a:schemeClr val="tx2"/>
              </a:buClr>
              <a:buFontTx/>
              <a:buChar char="o"/>
            </a:pPr>
            <a:r>
              <a:rPr lang="en-US" sz="1100" dirty="0" smtClean="0"/>
              <a:t>FORMS</a:t>
            </a:r>
          </a:p>
          <a:p>
            <a:pPr marL="117475" indent="-117475">
              <a:spcBef>
                <a:spcPct val="20000"/>
              </a:spcBef>
              <a:buClr>
                <a:schemeClr val="tx2"/>
              </a:buClr>
              <a:buFontTx/>
              <a:buChar char="o"/>
            </a:pPr>
            <a:r>
              <a:rPr lang="en-US" sz="1100" dirty="0" smtClean="0"/>
              <a:t>Demonstrational</a:t>
            </a:r>
          </a:p>
          <a:p>
            <a:pPr marL="117475" indent="-117475">
              <a:spcBef>
                <a:spcPct val="20000"/>
              </a:spcBef>
              <a:buClr>
                <a:schemeClr val="tx2"/>
              </a:buClr>
              <a:buFontTx/>
              <a:buChar char="o"/>
            </a:pPr>
            <a:r>
              <a:rPr lang="en-US" sz="1100" dirty="0" smtClean="0"/>
              <a:t>Data Flows</a:t>
            </a:r>
          </a:p>
          <a:p>
            <a:pPr marL="117475" indent="-117475">
              <a:spcBef>
                <a:spcPct val="20000"/>
              </a:spcBef>
              <a:buClr>
                <a:schemeClr val="tx2"/>
              </a:buClr>
              <a:buFontTx/>
              <a:buChar char="o"/>
            </a:pPr>
            <a:r>
              <a:rPr lang="en-US" sz="1100" dirty="0" smtClean="0"/>
              <a:t>Spreadsheets</a:t>
            </a:r>
          </a:p>
          <a:p>
            <a:pPr marL="117475" indent="-117475">
              <a:spcBef>
                <a:spcPct val="20000"/>
              </a:spcBef>
              <a:buClr>
                <a:schemeClr val="tx2"/>
              </a:buClr>
              <a:buFontTx/>
              <a:buChar char="o"/>
            </a:pPr>
            <a:r>
              <a:rPr lang="en-US" sz="1100" dirty="0" smtClean="0"/>
              <a:t>Matrices</a:t>
            </a:r>
          </a:p>
          <a:p>
            <a:pPr marL="117475" indent="-117475">
              <a:spcBef>
                <a:spcPct val="20000"/>
              </a:spcBef>
              <a:buClr>
                <a:schemeClr val="tx2"/>
              </a:buClr>
              <a:buFontTx/>
              <a:buChar char="o"/>
            </a:pPr>
            <a:r>
              <a:rPr lang="en-US" sz="1100" dirty="0" smtClean="0"/>
              <a:t>Jigsaw Puzzles</a:t>
            </a:r>
          </a:p>
          <a:p>
            <a:pPr marL="117475" indent="-117475">
              <a:spcBef>
                <a:spcPct val="20000"/>
              </a:spcBef>
              <a:buClr>
                <a:schemeClr val="tx2"/>
              </a:buClr>
              <a:buFontTx/>
              <a:buChar char="o"/>
            </a:pPr>
            <a:r>
              <a:rPr lang="en-US" sz="1100" dirty="0" smtClean="0"/>
              <a:t>Petri nets</a:t>
            </a:r>
          </a:p>
          <a:p>
            <a:pPr marL="117475" indent="-117475">
              <a:spcBef>
                <a:spcPct val="20000"/>
              </a:spcBef>
              <a:buClr>
                <a:schemeClr val="tx2"/>
              </a:buClr>
              <a:buFontTx/>
              <a:buChar char="o"/>
            </a:pPr>
            <a:r>
              <a:rPr lang="en-US" sz="1100" dirty="0" smtClean="0"/>
              <a:t>Flowchart derivatives</a:t>
            </a:r>
          </a:p>
        </p:txBody>
      </p:sp>
      <p:sp>
        <p:nvSpPr>
          <p:cNvPr id="55" name="Rectangle 54"/>
          <p:cNvSpPr/>
          <p:nvPr/>
        </p:nvSpPr>
        <p:spPr>
          <a:xfrm>
            <a:off x="6019800" y="1143607"/>
            <a:ext cx="1447800" cy="1384995"/>
          </a:xfrm>
          <a:prstGeom prst="rect">
            <a:avLst/>
          </a:prstGeom>
        </p:spPr>
        <p:txBody>
          <a:bodyPr wrap="square">
            <a:spAutoFit/>
          </a:bodyPr>
          <a:lstStyle/>
          <a:p>
            <a:pPr marL="117475" indent="-117475">
              <a:spcBef>
                <a:spcPct val="20000"/>
              </a:spcBef>
              <a:buClr>
                <a:schemeClr val="tx2"/>
              </a:buClr>
              <a:buFontTx/>
              <a:buChar char="o"/>
            </a:pPr>
            <a:r>
              <a:rPr lang="en-US" sz="1200" dirty="0" smtClean="0"/>
              <a:t>AVS</a:t>
            </a:r>
          </a:p>
          <a:p>
            <a:pPr marL="117475" indent="-117475">
              <a:spcBef>
                <a:spcPct val="20000"/>
              </a:spcBef>
              <a:buClr>
                <a:schemeClr val="tx2"/>
              </a:buClr>
              <a:buFontTx/>
              <a:buChar char="o"/>
            </a:pPr>
            <a:r>
              <a:rPr lang="en-US" sz="1200" dirty="0" smtClean="0"/>
              <a:t>Mondrian</a:t>
            </a:r>
          </a:p>
          <a:p>
            <a:pPr marL="117475" indent="-117475">
              <a:spcBef>
                <a:spcPct val="20000"/>
              </a:spcBef>
              <a:buClr>
                <a:schemeClr val="tx2"/>
              </a:buClr>
              <a:buFontTx/>
              <a:buChar char="o"/>
            </a:pPr>
            <a:r>
              <a:rPr lang="en-US" sz="1200" dirty="0" smtClean="0"/>
              <a:t>ChemTrains</a:t>
            </a:r>
          </a:p>
          <a:p>
            <a:pPr marL="117475" indent="-117475">
              <a:spcBef>
                <a:spcPct val="20000"/>
              </a:spcBef>
              <a:buClr>
                <a:schemeClr val="tx2"/>
              </a:buClr>
              <a:buFontTx/>
              <a:buChar char="o"/>
            </a:pPr>
            <a:r>
              <a:rPr lang="en-US" sz="1200" dirty="0" smtClean="0"/>
              <a:t>Vampire</a:t>
            </a:r>
          </a:p>
          <a:p>
            <a:pPr marL="117475" indent="-117475">
              <a:spcBef>
                <a:spcPct val="20000"/>
              </a:spcBef>
              <a:buClr>
                <a:schemeClr val="tx2"/>
              </a:buClr>
              <a:buFontTx/>
              <a:buChar char="o"/>
            </a:pPr>
            <a:r>
              <a:rPr lang="en-US" sz="1200" dirty="0" smtClean="0"/>
              <a:t>VIPR</a:t>
            </a:r>
          </a:p>
          <a:p>
            <a:pPr marL="117475" indent="-117475">
              <a:spcBef>
                <a:spcPct val="20000"/>
              </a:spcBef>
              <a:buClr>
                <a:schemeClr val="tx2"/>
              </a:buClr>
              <a:buFontTx/>
              <a:buChar char="o"/>
            </a:pPr>
            <a:r>
              <a:rPr lang="en-US" sz="1200" dirty="0" smtClean="0"/>
              <a:t>SPE</a:t>
            </a:r>
            <a:endParaRPr lang="en-US" sz="1200" dirty="0"/>
          </a:p>
        </p:txBody>
      </p:sp>
      <p:sp>
        <p:nvSpPr>
          <p:cNvPr id="56" name="Rectangle 55"/>
          <p:cNvSpPr/>
          <p:nvPr/>
        </p:nvSpPr>
        <p:spPr>
          <a:xfrm>
            <a:off x="3657600" y="3657600"/>
            <a:ext cx="2895600" cy="3256276"/>
          </a:xfrm>
          <a:prstGeom prst="rect">
            <a:avLst/>
          </a:prstGeom>
        </p:spPr>
        <p:txBody>
          <a:bodyPr wrap="square">
            <a:spAutoFit/>
          </a:bodyPr>
          <a:lstStyle/>
          <a:p>
            <a:pPr marL="117475" indent="-117475">
              <a:spcBef>
                <a:spcPct val="20000"/>
              </a:spcBef>
              <a:buClr>
                <a:schemeClr val="tx2"/>
              </a:buClr>
            </a:pPr>
            <a:r>
              <a:rPr lang="en-US" sz="1200" b="1" dirty="0" smtClean="0"/>
              <a:t>Techniques/Goals</a:t>
            </a:r>
          </a:p>
          <a:p>
            <a:pPr marL="117475" indent="-117475">
              <a:spcBef>
                <a:spcPct val="20000"/>
              </a:spcBef>
              <a:buClr>
                <a:schemeClr val="tx2"/>
              </a:buClr>
              <a:buFontTx/>
              <a:buChar char="o"/>
            </a:pPr>
            <a:r>
              <a:rPr lang="en-US" sz="1100" dirty="0" smtClean="0"/>
              <a:t>3D Rendering</a:t>
            </a:r>
          </a:p>
          <a:p>
            <a:pPr marL="117475" indent="-117475">
              <a:spcBef>
                <a:spcPct val="20000"/>
              </a:spcBef>
              <a:buClr>
                <a:schemeClr val="tx2"/>
              </a:buClr>
              <a:buFontTx/>
              <a:buChar char="o"/>
            </a:pPr>
            <a:r>
              <a:rPr lang="en-US" sz="1100" dirty="0"/>
              <a:t> </a:t>
            </a:r>
            <a:r>
              <a:rPr lang="en-US" sz="1100" dirty="0" smtClean="0"/>
              <a:t>Visual Hierarchy</a:t>
            </a:r>
          </a:p>
          <a:p>
            <a:pPr marL="117475" indent="-117475">
              <a:spcBef>
                <a:spcPct val="20000"/>
              </a:spcBef>
              <a:buClr>
                <a:schemeClr val="tx2"/>
              </a:buClr>
              <a:buFontTx/>
              <a:buChar char="o"/>
            </a:pPr>
            <a:r>
              <a:rPr lang="en-US" sz="1100" dirty="0" smtClean="0"/>
              <a:t>Procedures</a:t>
            </a:r>
          </a:p>
          <a:p>
            <a:pPr marL="117475" indent="-117475">
              <a:spcBef>
                <a:spcPct val="20000"/>
              </a:spcBef>
              <a:buClr>
                <a:schemeClr val="tx2"/>
              </a:buClr>
              <a:buFontTx/>
              <a:buChar char="o"/>
            </a:pPr>
            <a:r>
              <a:rPr lang="en-US" sz="1100" dirty="0" smtClean="0"/>
              <a:t>Control Structures</a:t>
            </a:r>
          </a:p>
          <a:p>
            <a:pPr marL="117475" indent="-117475">
              <a:spcBef>
                <a:spcPct val="20000"/>
              </a:spcBef>
              <a:buClr>
                <a:schemeClr val="tx2"/>
              </a:buClr>
              <a:buFontTx/>
              <a:buChar char="o"/>
            </a:pPr>
            <a:r>
              <a:rPr lang="en-US" sz="1100" dirty="0" smtClean="0"/>
              <a:t>Programmable Graphics</a:t>
            </a:r>
          </a:p>
          <a:p>
            <a:pPr marL="117475" indent="-117475">
              <a:spcBef>
                <a:spcPct val="20000"/>
              </a:spcBef>
              <a:buClr>
                <a:schemeClr val="tx2"/>
              </a:buClr>
              <a:buFontTx/>
              <a:buChar char="o"/>
            </a:pPr>
            <a:r>
              <a:rPr lang="en-US" sz="1100" dirty="0" smtClean="0"/>
              <a:t>Animations</a:t>
            </a:r>
          </a:p>
          <a:p>
            <a:pPr marL="117475" indent="-117475">
              <a:spcBef>
                <a:spcPct val="20000"/>
              </a:spcBef>
              <a:buClr>
                <a:schemeClr val="tx2"/>
              </a:buClr>
              <a:buFontTx/>
              <a:buChar char="o"/>
            </a:pPr>
            <a:r>
              <a:rPr lang="en-US" sz="1100" dirty="0" smtClean="0"/>
              <a:t>Video Imagery Exploitation</a:t>
            </a:r>
          </a:p>
          <a:p>
            <a:pPr marL="117475" indent="-117475">
              <a:spcBef>
                <a:spcPct val="20000"/>
              </a:spcBef>
              <a:buClr>
                <a:schemeClr val="tx2"/>
              </a:buClr>
              <a:buFontTx/>
              <a:buChar char="o"/>
            </a:pPr>
            <a:r>
              <a:rPr lang="en-US" sz="1100" dirty="0"/>
              <a:t>G</a:t>
            </a:r>
            <a:r>
              <a:rPr lang="en-US" sz="1100" dirty="0" smtClean="0"/>
              <a:t>eneral purpose, declarative language</a:t>
            </a:r>
          </a:p>
          <a:p>
            <a:pPr marL="117475" indent="-117475">
              <a:spcBef>
                <a:spcPct val="20000"/>
              </a:spcBef>
              <a:buClr>
                <a:schemeClr val="tx2"/>
              </a:buClr>
              <a:buFontTx/>
              <a:buChar char="o"/>
            </a:pPr>
            <a:r>
              <a:rPr lang="en-US" sz="1100" dirty="0" smtClean="0"/>
              <a:t>Audio, video and image processing</a:t>
            </a:r>
          </a:p>
          <a:p>
            <a:pPr marL="117475" indent="-117475">
              <a:spcBef>
                <a:spcPct val="20000"/>
              </a:spcBef>
              <a:buClr>
                <a:schemeClr val="tx2"/>
              </a:buClr>
              <a:buFontTx/>
              <a:buChar char="o"/>
            </a:pPr>
            <a:r>
              <a:rPr lang="en-US" sz="1100" dirty="0" smtClean="0"/>
              <a:t>Graphical models from behavioral models</a:t>
            </a:r>
          </a:p>
          <a:p>
            <a:pPr marL="117475" indent="-117475">
              <a:spcBef>
                <a:spcPct val="20000"/>
              </a:spcBef>
              <a:buClr>
                <a:schemeClr val="tx2"/>
              </a:buClr>
              <a:buFontTx/>
              <a:buChar char="o"/>
            </a:pPr>
            <a:r>
              <a:rPr lang="en-US" sz="1100" dirty="0" smtClean="0"/>
              <a:t>Learning and Cognitive abilities in vision processes</a:t>
            </a:r>
          </a:p>
          <a:p>
            <a:pPr marL="117475" indent="-117475">
              <a:spcBef>
                <a:spcPct val="20000"/>
              </a:spcBef>
              <a:buClr>
                <a:schemeClr val="tx2"/>
              </a:buClr>
              <a:buFontTx/>
              <a:buChar char="o"/>
            </a:pPr>
            <a:r>
              <a:rPr lang="en-US" sz="1100" dirty="0" smtClean="0"/>
              <a:t>Handling Scalability, typing, and imperative design</a:t>
            </a:r>
          </a:p>
          <a:p>
            <a:pPr marL="117475" indent="-117475">
              <a:spcBef>
                <a:spcPct val="20000"/>
              </a:spcBef>
              <a:buClr>
                <a:schemeClr val="tx2"/>
              </a:buClr>
              <a:buFontTx/>
              <a:buChar char="o"/>
            </a:pPr>
            <a:r>
              <a:rPr lang="en-US" sz="1100" dirty="0" smtClean="0"/>
              <a:t>Collaborative Software Development</a:t>
            </a:r>
          </a:p>
        </p:txBody>
      </p:sp>
      <p:sp>
        <p:nvSpPr>
          <p:cNvPr id="57" name="Rectangle 56"/>
          <p:cNvSpPr/>
          <p:nvPr/>
        </p:nvSpPr>
        <p:spPr>
          <a:xfrm>
            <a:off x="7315200" y="1143000"/>
            <a:ext cx="1447800" cy="1606594"/>
          </a:xfrm>
          <a:prstGeom prst="rect">
            <a:avLst/>
          </a:prstGeom>
        </p:spPr>
        <p:txBody>
          <a:bodyPr wrap="square">
            <a:spAutoFit/>
          </a:bodyPr>
          <a:lstStyle/>
          <a:p>
            <a:pPr marL="117475" indent="-117475">
              <a:spcBef>
                <a:spcPct val="20000"/>
              </a:spcBef>
              <a:buClr>
                <a:schemeClr val="tx2"/>
              </a:buClr>
              <a:buFontTx/>
              <a:buChar char="o"/>
            </a:pPr>
            <a:r>
              <a:rPr lang="en-US" sz="1200" dirty="0" smtClean="0"/>
              <a:t>LOFI/HIPI</a:t>
            </a:r>
          </a:p>
          <a:p>
            <a:pPr marL="117475" indent="-117475">
              <a:spcBef>
                <a:spcPct val="20000"/>
              </a:spcBef>
              <a:buClr>
                <a:schemeClr val="tx2"/>
              </a:buClr>
              <a:buFontTx/>
              <a:buChar char="o"/>
            </a:pPr>
            <a:r>
              <a:rPr lang="en-US" sz="1200" dirty="0" smtClean="0"/>
              <a:t>FOXQ</a:t>
            </a:r>
          </a:p>
          <a:p>
            <a:pPr marL="117475" indent="-117475">
              <a:spcBef>
                <a:spcPct val="20000"/>
              </a:spcBef>
              <a:buClr>
                <a:schemeClr val="tx2"/>
              </a:buClr>
              <a:buFontTx/>
              <a:buChar char="o"/>
            </a:pPr>
            <a:r>
              <a:rPr lang="en-US" sz="1200" dirty="0" smtClean="0"/>
              <a:t>VMQL</a:t>
            </a:r>
          </a:p>
          <a:p>
            <a:pPr marL="117475" indent="-117475">
              <a:spcBef>
                <a:spcPct val="20000"/>
              </a:spcBef>
              <a:buClr>
                <a:schemeClr val="tx2"/>
              </a:buClr>
              <a:buFontTx/>
              <a:buChar char="o"/>
            </a:pPr>
            <a:r>
              <a:rPr lang="en-US" sz="1200" dirty="0" smtClean="0"/>
              <a:t>GXL</a:t>
            </a:r>
          </a:p>
          <a:p>
            <a:pPr marL="117475" indent="-117475">
              <a:spcBef>
                <a:spcPct val="20000"/>
              </a:spcBef>
              <a:buClr>
                <a:schemeClr val="tx2"/>
              </a:buClr>
              <a:buFontTx/>
              <a:buChar char="o"/>
            </a:pPr>
            <a:r>
              <a:rPr lang="en-US" sz="1200" dirty="0" smtClean="0"/>
              <a:t>Euler View</a:t>
            </a:r>
          </a:p>
          <a:p>
            <a:pPr marL="117475" indent="-117475">
              <a:spcBef>
                <a:spcPct val="20000"/>
              </a:spcBef>
              <a:buClr>
                <a:schemeClr val="tx2"/>
              </a:buClr>
              <a:buFontTx/>
              <a:buChar char="o"/>
            </a:pPr>
            <a:r>
              <a:rPr lang="en-US" sz="1200" dirty="0" smtClean="0"/>
              <a:t>Yahoo Pipes</a:t>
            </a:r>
          </a:p>
          <a:p>
            <a:pPr marL="117475" indent="-117475">
              <a:spcBef>
                <a:spcPct val="20000"/>
              </a:spcBef>
              <a:buClr>
                <a:schemeClr val="tx2"/>
              </a:buClr>
              <a:buFontTx/>
              <a:buChar char="o"/>
            </a:pPr>
            <a:r>
              <a:rPr lang="en-US" sz="1200" dirty="0" smtClean="0"/>
              <a:t>Popfly</a:t>
            </a:r>
          </a:p>
        </p:txBody>
      </p:sp>
      <p:sp>
        <p:nvSpPr>
          <p:cNvPr id="58" name="Rectangle 57"/>
          <p:cNvSpPr/>
          <p:nvPr/>
        </p:nvSpPr>
        <p:spPr>
          <a:xfrm>
            <a:off x="6477000" y="3657600"/>
            <a:ext cx="2209800" cy="2680734"/>
          </a:xfrm>
          <a:prstGeom prst="rect">
            <a:avLst/>
          </a:prstGeom>
        </p:spPr>
        <p:txBody>
          <a:bodyPr wrap="square">
            <a:spAutoFit/>
          </a:bodyPr>
          <a:lstStyle/>
          <a:p>
            <a:pPr marL="117475" indent="-117475">
              <a:spcBef>
                <a:spcPct val="20000"/>
              </a:spcBef>
              <a:buClr>
                <a:schemeClr val="tx2"/>
              </a:buClr>
            </a:pPr>
            <a:r>
              <a:rPr lang="en-US" sz="1200" b="1" dirty="0" smtClean="0"/>
              <a:t>Techniques/Goals</a:t>
            </a:r>
          </a:p>
          <a:p>
            <a:pPr marL="117475" indent="-117475">
              <a:spcBef>
                <a:spcPct val="20000"/>
              </a:spcBef>
              <a:buClr>
                <a:schemeClr val="tx2"/>
              </a:buClr>
              <a:buFontTx/>
              <a:buChar char="o"/>
            </a:pPr>
            <a:r>
              <a:rPr lang="en-US" sz="1100" dirty="0" smtClean="0"/>
              <a:t>Child Learning</a:t>
            </a:r>
          </a:p>
          <a:p>
            <a:pPr marL="117475" indent="-117475">
              <a:spcBef>
                <a:spcPct val="20000"/>
              </a:spcBef>
              <a:buClr>
                <a:schemeClr val="tx2"/>
              </a:buClr>
              <a:buFontTx/>
              <a:buChar char="o"/>
            </a:pPr>
            <a:r>
              <a:rPr lang="en-US" sz="1100" dirty="0"/>
              <a:t> </a:t>
            </a:r>
            <a:r>
              <a:rPr lang="en-US" sz="1100" dirty="0" smtClean="0"/>
              <a:t>Xquery</a:t>
            </a:r>
            <a:r>
              <a:rPr lang="en-US" sz="1100" dirty="0"/>
              <a:t> </a:t>
            </a:r>
            <a:r>
              <a:rPr lang="en-US" sz="1100" dirty="0" smtClean="0"/>
              <a:t>by FORMS</a:t>
            </a:r>
          </a:p>
          <a:p>
            <a:pPr marL="117475" indent="-117475">
              <a:spcBef>
                <a:spcPct val="20000"/>
              </a:spcBef>
              <a:buClr>
                <a:schemeClr val="tx2"/>
              </a:buClr>
              <a:buFontTx/>
              <a:buChar char="o"/>
            </a:pPr>
            <a:r>
              <a:rPr lang="en-US" sz="1100" dirty="0"/>
              <a:t> </a:t>
            </a:r>
            <a:r>
              <a:rPr lang="en-US" sz="1100" dirty="0" smtClean="0"/>
              <a:t>Spreadsheet Analysis</a:t>
            </a:r>
          </a:p>
          <a:p>
            <a:pPr marL="117475" indent="-117475">
              <a:spcBef>
                <a:spcPct val="20000"/>
              </a:spcBef>
              <a:buClr>
                <a:schemeClr val="tx2"/>
              </a:buClr>
              <a:buFontTx/>
              <a:buChar char="o"/>
            </a:pPr>
            <a:r>
              <a:rPr lang="en-US" sz="1100" dirty="0"/>
              <a:t> </a:t>
            </a:r>
            <a:r>
              <a:rPr lang="en-US" sz="1100" dirty="0" smtClean="0"/>
              <a:t>Visual Model Query</a:t>
            </a:r>
          </a:p>
          <a:p>
            <a:pPr marL="117475" indent="-117475">
              <a:spcBef>
                <a:spcPct val="20000"/>
              </a:spcBef>
              <a:buClr>
                <a:schemeClr val="tx2"/>
              </a:buClr>
              <a:buFontTx/>
              <a:buChar char="o"/>
            </a:pPr>
            <a:r>
              <a:rPr lang="en-US" sz="1100" dirty="0" smtClean="0"/>
              <a:t>Layouts</a:t>
            </a:r>
          </a:p>
          <a:p>
            <a:pPr marL="117475" indent="-117475">
              <a:spcBef>
                <a:spcPct val="20000"/>
              </a:spcBef>
              <a:buClr>
                <a:schemeClr val="tx2"/>
              </a:buClr>
              <a:buFontTx/>
              <a:buChar char="o"/>
            </a:pPr>
            <a:r>
              <a:rPr lang="en-US" sz="1100" dirty="0" smtClean="0"/>
              <a:t>Specification and Interchange</a:t>
            </a:r>
          </a:p>
          <a:p>
            <a:pPr marL="117475" indent="-117475">
              <a:spcBef>
                <a:spcPct val="20000"/>
              </a:spcBef>
              <a:buClr>
                <a:schemeClr val="tx2"/>
              </a:buClr>
              <a:buFontTx/>
              <a:buChar char="o"/>
            </a:pPr>
            <a:r>
              <a:rPr lang="en-US" sz="1100" dirty="0" smtClean="0"/>
              <a:t>Mashups</a:t>
            </a:r>
          </a:p>
          <a:p>
            <a:pPr marL="117475" indent="-117475">
              <a:spcBef>
                <a:spcPct val="20000"/>
              </a:spcBef>
              <a:buClr>
                <a:schemeClr val="tx2"/>
              </a:buClr>
              <a:buFontTx/>
              <a:buChar char="o"/>
            </a:pPr>
            <a:r>
              <a:rPr lang="en-US" sz="1100" dirty="0" smtClean="0"/>
              <a:t>Web-based design</a:t>
            </a:r>
          </a:p>
          <a:p>
            <a:pPr marL="117475" indent="-117475">
              <a:spcBef>
                <a:spcPct val="20000"/>
              </a:spcBef>
              <a:buClr>
                <a:schemeClr val="tx2"/>
              </a:buClr>
              <a:buFontTx/>
              <a:buChar char="o"/>
            </a:pPr>
            <a:r>
              <a:rPr lang="en-US" sz="1100" dirty="0" smtClean="0">
                <a:solidFill>
                  <a:srgbClr val="FF0000"/>
                </a:solidFill>
              </a:rPr>
              <a:t>Programming for end-users (2003)  / non-Professionals</a:t>
            </a:r>
          </a:p>
          <a:p>
            <a:pPr marL="117475" indent="-117475">
              <a:spcBef>
                <a:spcPct val="20000"/>
              </a:spcBef>
              <a:buClr>
                <a:schemeClr val="tx2"/>
              </a:buClr>
              <a:buFontTx/>
              <a:buChar char="o"/>
            </a:pPr>
            <a:endParaRPr lang="en-US" sz="1100" dirty="0" smtClean="0"/>
          </a:p>
          <a:p>
            <a:pPr marL="117475" indent="-117475">
              <a:spcBef>
                <a:spcPct val="20000"/>
              </a:spcBef>
              <a:buClr>
                <a:schemeClr val="tx2"/>
              </a:buClr>
              <a:buFontTx/>
              <a:buChar char="o"/>
            </a:pPr>
            <a:endParaRPr lang="en-US" sz="11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4876800"/>
            <a:ext cx="8686800" cy="1950444"/>
          </a:xfrm>
          <a:prstGeom prst="rect">
            <a:avLst/>
          </a:prstGeom>
          <a:noFill/>
          <a:ln w="9525">
            <a:noFill/>
            <a:miter lim="800000"/>
            <a:headEnd/>
            <a:tailEnd/>
          </a:ln>
        </p:spPr>
      </p:pic>
      <p:sp>
        <p:nvSpPr>
          <p:cNvPr id="2" name="Title 1"/>
          <p:cNvSpPr>
            <a:spLocks noGrp="1"/>
          </p:cNvSpPr>
          <p:nvPr>
            <p:ph type="title"/>
          </p:nvPr>
        </p:nvSpPr>
        <p:spPr>
          <a:xfrm>
            <a:off x="457200" y="122238"/>
            <a:ext cx="7543800" cy="573221"/>
          </a:xfrm>
        </p:spPr>
        <p:txBody>
          <a:bodyPr/>
          <a:lstStyle/>
          <a:p>
            <a:r>
              <a:rPr lang="en-US" sz="2800" dirty="0" smtClean="0">
                <a:solidFill>
                  <a:srgbClr val="7C1302"/>
                </a:solidFill>
              </a:rPr>
              <a:t>VPL Research timeline</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13</a:t>
            </a:fld>
            <a:endParaRPr lang="en-US" altLang="en-US" dirty="0">
              <a:solidFill>
                <a:srgbClr val="000000"/>
              </a:solidFill>
            </a:endParaRPr>
          </a:p>
        </p:txBody>
      </p:sp>
      <p:sp>
        <p:nvSpPr>
          <p:cNvPr id="5" name="TextBox 4"/>
          <p:cNvSpPr txBox="1"/>
          <p:nvPr/>
        </p:nvSpPr>
        <p:spPr>
          <a:xfrm>
            <a:off x="76200" y="2667000"/>
            <a:ext cx="914400" cy="381000"/>
          </a:xfrm>
          <a:prstGeom prst="rect">
            <a:avLst/>
          </a:prstGeom>
          <a:noFill/>
        </p:spPr>
        <p:txBody>
          <a:bodyPr wrap="square" rtlCol="0">
            <a:spAutoFit/>
          </a:bodyPr>
          <a:lstStyle/>
          <a:p>
            <a:r>
              <a:rPr lang="en-US" dirty="0" smtClean="0"/>
              <a:t>1960</a:t>
            </a:r>
            <a:endParaRPr lang="en-US" dirty="0"/>
          </a:p>
        </p:txBody>
      </p:sp>
      <p:sp>
        <p:nvSpPr>
          <p:cNvPr id="6" name="TextBox 5"/>
          <p:cNvSpPr txBox="1"/>
          <p:nvPr/>
        </p:nvSpPr>
        <p:spPr>
          <a:xfrm>
            <a:off x="1860699" y="2667000"/>
            <a:ext cx="914400" cy="381000"/>
          </a:xfrm>
          <a:prstGeom prst="rect">
            <a:avLst/>
          </a:prstGeom>
          <a:noFill/>
        </p:spPr>
        <p:txBody>
          <a:bodyPr wrap="square" rtlCol="0">
            <a:spAutoFit/>
          </a:bodyPr>
          <a:lstStyle/>
          <a:p>
            <a:r>
              <a:rPr lang="en-US" dirty="0" smtClean="0"/>
              <a:t>1980</a:t>
            </a:r>
            <a:endParaRPr lang="en-US" dirty="0"/>
          </a:p>
        </p:txBody>
      </p:sp>
      <p:sp>
        <p:nvSpPr>
          <p:cNvPr id="7" name="TextBox 6"/>
          <p:cNvSpPr txBox="1"/>
          <p:nvPr/>
        </p:nvSpPr>
        <p:spPr>
          <a:xfrm>
            <a:off x="4267200" y="2679402"/>
            <a:ext cx="914400" cy="381000"/>
          </a:xfrm>
          <a:prstGeom prst="rect">
            <a:avLst/>
          </a:prstGeom>
          <a:noFill/>
        </p:spPr>
        <p:txBody>
          <a:bodyPr wrap="square" rtlCol="0">
            <a:spAutoFit/>
          </a:bodyPr>
          <a:lstStyle/>
          <a:p>
            <a:r>
              <a:rPr lang="en-US" dirty="0" smtClean="0"/>
              <a:t>1990</a:t>
            </a:r>
            <a:endParaRPr lang="en-US" dirty="0"/>
          </a:p>
        </p:txBody>
      </p:sp>
      <p:sp>
        <p:nvSpPr>
          <p:cNvPr id="8" name="TextBox 7"/>
          <p:cNvSpPr txBox="1"/>
          <p:nvPr/>
        </p:nvSpPr>
        <p:spPr>
          <a:xfrm>
            <a:off x="6172200" y="2679402"/>
            <a:ext cx="914400" cy="381000"/>
          </a:xfrm>
          <a:prstGeom prst="rect">
            <a:avLst/>
          </a:prstGeom>
          <a:noFill/>
        </p:spPr>
        <p:txBody>
          <a:bodyPr wrap="square" rtlCol="0">
            <a:spAutoFit/>
          </a:bodyPr>
          <a:lstStyle/>
          <a:p>
            <a:r>
              <a:rPr lang="en-US" dirty="0" smtClean="0"/>
              <a:t>2000</a:t>
            </a:r>
            <a:endParaRPr lang="en-US" dirty="0"/>
          </a:p>
        </p:txBody>
      </p:sp>
      <p:cxnSp>
        <p:nvCxnSpPr>
          <p:cNvPr id="9" name="Straight Connector 8"/>
          <p:cNvCxnSpPr/>
          <p:nvPr/>
        </p:nvCxnSpPr>
        <p:spPr bwMode="auto">
          <a:xfrm>
            <a:off x="228600" y="2654598"/>
            <a:ext cx="838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Oval 9"/>
          <p:cNvSpPr/>
          <p:nvPr/>
        </p:nvSpPr>
        <p:spPr bwMode="auto">
          <a:xfrm>
            <a:off x="304800" y="2590800"/>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133600" y="257839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574823" y="257839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337001" y="257839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237067" y="1473200"/>
            <a:ext cx="8782755" cy="916281"/>
          </a:xfrm>
          <a:custGeom>
            <a:avLst/>
            <a:gdLst>
              <a:gd name="connsiteX0" fmla="*/ 0 w 8782755"/>
              <a:gd name="connsiteY0" fmla="*/ 891822 h 916281"/>
              <a:gd name="connsiteX1" fmla="*/ 654755 w 8782755"/>
              <a:gd name="connsiteY1" fmla="*/ 914400 h 916281"/>
              <a:gd name="connsiteX2" fmla="*/ 1354666 w 8782755"/>
              <a:gd name="connsiteY2" fmla="*/ 880533 h 916281"/>
              <a:gd name="connsiteX3" fmla="*/ 1930400 w 8782755"/>
              <a:gd name="connsiteY3" fmla="*/ 767644 h 916281"/>
              <a:gd name="connsiteX4" fmla="*/ 3194755 w 8782755"/>
              <a:gd name="connsiteY4" fmla="*/ 620889 h 916281"/>
              <a:gd name="connsiteX5" fmla="*/ 4210755 w 8782755"/>
              <a:gd name="connsiteY5" fmla="*/ 316089 h 916281"/>
              <a:gd name="connsiteX6" fmla="*/ 6062133 w 8782755"/>
              <a:gd name="connsiteY6" fmla="*/ 22578 h 916281"/>
              <a:gd name="connsiteX7" fmla="*/ 7936089 w 8782755"/>
              <a:gd name="connsiteY7" fmla="*/ 451556 h 916281"/>
              <a:gd name="connsiteX8" fmla="*/ 8782755 w 8782755"/>
              <a:gd name="connsiteY8" fmla="*/ 575733 h 91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2755" h="916281">
                <a:moveTo>
                  <a:pt x="0" y="891822"/>
                </a:moveTo>
                <a:cubicBezTo>
                  <a:pt x="214488" y="904051"/>
                  <a:pt x="428977" y="916281"/>
                  <a:pt x="654755" y="914400"/>
                </a:cubicBezTo>
                <a:cubicBezTo>
                  <a:pt x="880533" y="912519"/>
                  <a:pt x="1142059" y="904992"/>
                  <a:pt x="1354666" y="880533"/>
                </a:cubicBezTo>
                <a:cubicBezTo>
                  <a:pt x="1567273" y="856074"/>
                  <a:pt x="1623718" y="810918"/>
                  <a:pt x="1930400" y="767644"/>
                </a:cubicBezTo>
                <a:cubicBezTo>
                  <a:pt x="2237082" y="724370"/>
                  <a:pt x="2814696" y="696148"/>
                  <a:pt x="3194755" y="620889"/>
                </a:cubicBezTo>
                <a:cubicBezTo>
                  <a:pt x="3574814" y="545630"/>
                  <a:pt x="3732859" y="415808"/>
                  <a:pt x="4210755" y="316089"/>
                </a:cubicBezTo>
                <a:cubicBezTo>
                  <a:pt x="4688651" y="216371"/>
                  <a:pt x="5441244" y="0"/>
                  <a:pt x="6062133" y="22578"/>
                </a:cubicBezTo>
                <a:cubicBezTo>
                  <a:pt x="6683022" y="45156"/>
                  <a:pt x="7482652" y="359363"/>
                  <a:pt x="7936089" y="451556"/>
                </a:cubicBezTo>
                <a:cubicBezTo>
                  <a:pt x="8389526" y="543749"/>
                  <a:pt x="8586140" y="559741"/>
                  <a:pt x="8782755" y="575733"/>
                </a:cubicBezTo>
              </a:path>
            </a:pathLst>
          </a:cu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a:xfrm>
            <a:off x="228600" y="1752600"/>
            <a:ext cx="1002775" cy="498598"/>
          </a:xfrm>
          <a:prstGeom prst="rect">
            <a:avLst/>
          </a:prstGeom>
        </p:spPr>
        <p:txBody>
          <a:bodyPr wrap="none">
            <a:spAutoFit/>
          </a:bodyPr>
          <a:lstStyle/>
          <a:p>
            <a:pPr marL="117475" indent="-117475">
              <a:spcBef>
                <a:spcPct val="20000"/>
              </a:spcBef>
              <a:buClr>
                <a:schemeClr val="tx2"/>
              </a:buClr>
            </a:pPr>
            <a:r>
              <a:rPr lang="en-US" sz="1200" dirty="0" smtClean="0"/>
              <a:t>Technology </a:t>
            </a:r>
          </a:p>
          <a:p>
            <a:pPr marL="117475" indent="-117475">
              <a:spcBef>
                <a:spcPct val="20000"/>
              </a:spcBef>
              <a:buClr>
                <a:schemeClr val="tx2"/>
              </a:buClr>
            </a:pPr>
            <a:r>
              <a:rPr lang="en-US" sz="1200" dirty="0" smtClean="0"/>
              <a:t>Trigger</a:t>
            </a:r>
          </a:p>
        </p:txBody>
      </p:sp>
      <p:sp>
        <p:nvSpPr>
          <p:cNvPr id="17" name="Oval 16"/>
          <p:cNvSpPr/>
          <p:nvPr/>
        </p:nvSpPr>
        <p:spPr bwMode="auto">
          <a:xfrm>
            <a:off x="914400" y="2308578"/>
            <a:ext cx="152400" cy="152400"/>
          </a:xfrm>
          <a:prstGeom prst="ellipse">
            <a:avLst/>
          </a:prstGeom>
          <a:solidFill>
            <a:schemeClr val="accent4">
              <a:lumMod val="65000"/>
              <a:lumOff val="3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324600" y="1459089"/>
            <a:ext cx="152400" cy="152400"/>
          </a:xfrm>
          <a:prstGeom prst="ellipse">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a:xfrm>
            <a:off x="6477000" y="762000"/>
            <a:ext cx="1130438" cy="498598"/>
          </a:xfrm>
          <a:prstGeom prst="rect">
            <a:avLst/>
          </a:prstGeom>
        </p:spPr>
        <p:txBody>
          <a:bodyPr wrap="none">
            <a:spAutoFit/>
          </a:bodyPr>
          <a:lstStyle/>
          <a:p>
            <a:pPr marL="117475" indent="-117475">
              <a:spcBef>
                <a:spcPct val="20000"/>
              </a:spcBef>
              <a:buClr>
                <a:schemeClr val="tx2"/>
              </a:buClr>
            </a:pPr>
            <a:r>
              <a:rPr lang="en-US" sz="1200" dirty="0" smtClean="0"/>
              <a:t>Period of </a:t>
            </a:r>
          </a:p>
          <a:p>
            <a:pPr marL="117475" indent="-117475">
              <a:spcBef>
                <a:spcPct val="20000"/>
              </a:spcBef>
              <a:buClr>
                <a:schemeClr val="tx2"/>
              </a:buClr>
            </a:pPr>
            <a:r>
              <a:rPr lang="en-US" sz="1200" dirty="0" smtClean="0"/>
              <a:t>Reality Check</a:t>
            </a:r>
          </a:p>
        </p:txBody>
      </p:sp>
      <p:sp>
        <p:nvSpPr>
          <p:cNvPr id="20" name="Rectangle 19"/>
          <p:cNvSpPr/>
          <p:nvPr/>
        </p:nvSpPr>
        <p:spPr>
          <a:xfrm>
            <a:off x="1447800" y="1600200"/>
            <a:ext cx="1234633" cy="498598"/>
          </a:xfrm>
          <a:prstGeom prst="rect">
            <a:avLst/>
          </a:prstGeom>
        </p:spPr>
        <p:txBody>
          <a:bodyPr wrap="none">
            <a:spAutoFit/>
          </a:bodyPr>
          <a:lstStyle/>
          <a:p>
            <a:pPr marL="117475" indent="-117475">
              <a:spcBef>
                <a:spcPct val="20000"/>
              </a:spcBef>
              <a:buClr>
                <a:schemeClr val="tx2"/>
              </a:buClr>
            </a:pPr>
            <a:r>
              <a:rPr lang="en-US" sz="1200" dirty="0" smtClean="0"/>
              <a:t>Period of Early </a:t>
            </a:r>
          </a:p>
          <a:p>
            <a:pPr marL="117475" indent="-117475">
              <a:spcBef>
                <a:spcPct val="20000"/>
              </a:spcBef>
              <a:buClr>
                <a:schemeClr val="tx2"/>
              </a:buClr>
            </a:pPr>
            <a:r>
              <a:rPr lang="en-US" sz="1200" dirty="0" smtClean="0"/>
              <a:t>promises</a:t>
            </a:r>
          </a:p>
        </p:txBody>
      </p:sp>
      <p:sp>
        <p:nvSpPr>
          <p:cNvPr id="21" name="Rectangle 20"/>
          <p:cNvSpPr/>
          <p:nvPr/>
        </p:nvSpPr>
        <p:spPr>
          <a:xfrm>
            <a:off x="3962400" y="990600"/>
            <a:ext cx="1609736" cy="498598"/>
          </a:xfrm>
          <a:prstGeom prst="rect">
            <a:avLst/>
          </a:prstGeom>
        </p:spPr>
        <p:txBody>
          <a:bodyPr wrap="none">
            <a:spAutoFit/>
          </a:bodyPr>
          <a:lstStyle/>
          <a:p>
            <a:pPr marL="117475" indent="-117475">
              <a:spcBef>
                <a:spcPct val="20000"/>
              </a:spcBef>
              <a:buClr>
                <a:schemeClr val="tx2"/>
              </a:buClr>
            </a:pPr>
            <a:r>
              <a:rPr lang="en-US" sz="1200" dirty="0" smtClean="0"/>
              <a:t>Period of</a:t>
            </a:r>
          </a:p>
          <a:p>
            <a:pPr marL="117475" indent="-117475">
              <a:spcBef>
                <a:spcPct val="20000"/>
              </a:spcBef>
              <a:buClr>
                <a:schemeClr val="tx2"/>
              </a:buClr>
            </a:pPr>
            <a:r>
              <a:rPr lang="en-US" sz="1200" dirty="0" smtClean="0"/>
              <a:t>Inflated Expectations</a:t>
            </a:r>
          </a:p>
        </p:txBody>
      </p:sp>
      <p:sp>
        <p:nvSpPr>
          <p:cNvPr id="22" name="Oval 21"/>
          <p:cNvSpPr/>
          <p:nvPr/>
        </p:nvSpPr>
        <p:spPr bwMode="auto">
          <a:xfrm>
            <a:off x="609600" y="3234267"/>
            <a:ext cx="152400" cy="152400"/>
          </a:xfrm>
          <a:prstGeom prst="ellipse">
            <a:avLst/>
          </a:prstGeom>
          <a:solidFill>
            <a:schemeClr val="accent4">
              <a:lumMod val="65000"/>
              <a:lumOff val="3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23" name="Rectangle 22"/>
          <p:cNvSpPr/>
          <p:nvPr/>
        </p:nvSpPr>
        <p:spPr>
          <a:xfrm>
            <a:off x="990600" y="3158067"/>
            <a:ext cx="30480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smtClean="0"/>
              <a:t>Ellis</a:t>
            </a:r>
            <a:r>
              <a:rPr lang="en-US" sz="1200" dirty="0" smtClean="0"/>
              <a:t>, 1969] : GRAIL</a:t>
            </a:r>
          </a:p>
        </p:txBody>
      </p:sp>
      <p:sp>
        <p:nvSpPr>
          <p:cNvPr id="24" name="Oval 23"/>
          <p:cNvSpPr/>
          <p:nvPr/>
        </p:nvSpPr>
        <p:spPr bwMode="auto">
          <a:xfrm>
            <a:off x="609600" y="3685401"/>
            <a:ext cx="152400" cy="1524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a:xfrm>
            <a:off x="990600" y="3609201"/>
            <a:ext cx="28194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smtClean="0"/>
              <a:t>Myers, 1990</a:t>
            </a:r>
            <a:r>
              <a:rPr lang="en-US" sz="1200" dirty="0" smtClean="0"/>
              <a:t>] : Taxonomies for VPL</a:t>
            </a:r>
          </a:p>
        </p:txBody>
      </p:sp>
      <p:sp>
        <p:nvSpPr>
          <p:cNvPr id="26" name="Oval 25"/>
          <p:cNvSpPr/>
          <p:nvPr/>
        </p:nvSpPr>
        <p:spPr bwMode="auto">
          <a:xfrm>
            <a:off x="609600" y="4114800"/>
            <a:ext cx="152400" cy="152400"/>
          </a:xfrm>
          <a:prstGeom prst="ellipse">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a:xfrm>
            <a:off x="990600" y="4038600"/>
            <a:ext cx="41148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smtClean="0"/>
              <a:t>Burnett, 1994</a:t>
            </a:r>
            <a:r>
              <a:rPr lang="en-US" sz="1200" dirty="0" smtClean="0"/>
              <a:t>] : Broad Classifications for VPL Research</a:t>
            </a:r>
          </a:p>
        </p:txBody>
      </p:sp>
      <p:sp>
        <p:nvSpPr>
          <p:cNvPr id="28" name="Oval 27"/>
          <p:cNvSpPr/>
          <p:nvPr/>
        </p:nvSpPr>
        <p:spPr bwMode="auto">
          <a:xfrm>
            <a:off x="609600" y="4359912"/>
            <a:ext cx="152400" cy="152400"/>
          </a:xfrm>
          <a:prstGeom prst="ellipse">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a:xfrm>
            <a:off x="990600" y="4295001"/>
            <a:ext cx="42672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smtClean="0"/>
              <a:t>Kirsten N. Whitley, 1997</a:t>
            </a:r>
            <a:r>
              <a:rPr lang="en-US" sz="1200" dirty="0" smtClean="0"/>
              <a:t>]:  User Studies (for/against VPLs)</a:t>
            </a:r>
          </a:p>
        </p:txBody>
      </p:sp>
      <p:sp>
        <p:nvSpPr>
          <p:cNvPr id="30" name="Oval 29"/>
          <p:cNvSpPr/>
          <p:nvPr/>
        </p:nvSpPr>
        <p:spPr bwMode="auto">
          <a:xfrm>
            <a:off x="4572000" y="1676400"/>
            <a:ext cx="152400" cy="1524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4992510" y="1588911"/>
            <a:ext cx="152400" cy="152400"/>
          </a:xfrm>
          <a:prstGeom prst="ellipse">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34" name="Oval 33"/>
          <p:cNvSpPr/>
          <p:nvPr/>
        </p:nvSpPr>
        <p:spPr bwMode="auto">
          <a:xfrm>
            <a:off x="609600" y="3928113"/>
            <a:ext cx="152400" cy="152400"/>
          </a:xfrm>
          <a:prstGeom prst="ellipse">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nvSpPr>
        <p:spPr>
          <a:xfrm>
            <a:off x="990600" y="3851913"/>
            <a:ext cx="28194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smtClean="0"/>
              <a:t>Repenning, 1992</a:t>
            </a:r>
            <a:r>
              <a:rPr lang="en-US" sz="1200" dirty="0" smtClean="0"/>
              <a:t>] : Agent Sheet</a:t>
            </a:r>
          </a:p>
        </p:txBody>
      </p:sp>
      <p:sp>
        <p:nvSpPr>
          <p:cNvPr id="36" name="Oval 35"/>
          <p:cNvSpPr/>
          <p:nvPr/>
        </p:nvSpPr>
        <p:spPr bwMode="auto">
          <a:xfrm>
            <a:off x="609600" y="3456801"/>
            <a:ext cx="152400" cy="1524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37" name="Rectangle 36"/>
          <p:cNvSpPr/>
          <p:nvPr/>
        </p:nvSpPr>
        <p:spPr>
          <a:xfrm>
            <a:off x="990600" y="3380601"/>
            <a:ext cx="30480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a:t>S</a:t>
            </a:r>
            <a:r>
              <a:rPr lang="en-US" sz="1200" b="1" dirty="0" smtClean="0"/>
              <a:t>mith</a:t>
            </a:r>
            <a:r>
              <a:rPr lang="en-US" sz="1200" dirty="0" smtClean="0"/>
              <a:t>, 1975] : Pygmalion</a:t>
            </a:r>
          </a:p>
        </p:txBody>
      </p:sp>
      <p:sp>
        <p:nvSpPr>
          <p:cNvPr id="38" name="Oval 37"/>
          <p:cNvSpPr/>
          <p:nvPr/>
        </p:nvSpPr>
        <p:spPr bwMode="auto">
          <a:xfrm>
            <a:off x="1676400" y="2254956"/>
            <a:ext cx="152400" cy="1524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Oval 38"/>
          <p:cNvSpPr/>
          <p:nvPr/>
        </p:nvSpPr>
        <p:spPr bwMode="auto">
          <a:xfrm>
            <a:off x="5334000" y="1524000"/>
            <a:ext cx="152400" cy="152400"/>
          </a:xfrm>
          <a:prstGeom prst="ellipse">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40" name="Oval 39"/>
          <p:cNvSpPr/>
          <p:nvPr/>
        </p:nvSpPr>
        <p:spPr bwMode="auto">
          <a:xfrm>
            <a:off x="8305800" y="1905000"/>
            <a:ext cx="152400" cy="152400"/>
          </a:xfrm>
          <a:prstGeom prst="ellipse">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Oval 40"/>
          <p:cNvSpPr/>
          <p:nvPr/>
        </p:nvSpPr>
        <p:spPr bwMode="auto">
          <a:xfrm>
            <a:off x="620889" y="4572000"/>
            <a:ext cx="152400" cy="152400"/>
          </a:xfrm>
          <a:prstGeom prst="ellipse">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a:xfrm>
            <a:off x="990600" y="4523601"/>
            <a:ext cx="2819400" cy="276999"/>
          </a:xfrm>
          <a:prstGeom prst="rect">
            <a:avLst/>
          </a:prstGeom>
        </p:spPr>
        <p:txBody>
          <a:bodyPr wrap="square">
            <a:spAutoFit/>
          </a:bodyPr>
          <a:lstStyle/>
          <a:p>
            <a:pPr marL="117475" indent="-117475">
              <a:spcBef>
                <a:spcPct val="20000"/>
              </a:spcBef>
              <a:buClr>
                <a:schemeClr val="tx2"/>
              </a:buClr>
            </a:pPr>
            <a:r>
              <a:rPr lang="en-US" sz="1200" dirty="0" smtClean="0"/>
              <a:t>[</a:t>
            </a:r>
            <a:r>
              <a:rPr lang="en-US" sz="1200" b="1" dirty="0" smtClean="0"/>
              <a:t>MacLaurin, 2009</a:t>
            </a:r>
            <a:r>
              <a:rPr lang="en-US" sz="1200" dirty="0" smtClean="0"/>
              <a:t>] : KODU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(Claimed) Goals of VPL research</a:t>
            </a:r>
            <a:endParaRPr lang="en-US" sz="3200" dirty="0"/>
          </a:p>
        </p:txBody>
      </p:sp>
      <p:sp>
        <p:nvSpPr>
          <p:cNvPr id="3" name="Content Placeholder 2"/>
          <p:cNvSpPr>
            <a:spLocks noGrp="1"/>
          </p:cNvSpPr>
          <p:nvPr>
            <p:ph idx="1"/>
          </p:nvPr>
        </p:nvSpPr>
        <p:spPr/>
        <p:txBody>
          <a:bodyPr/>
          <a:lstStyle/>
          <a:p>
            <a:pPr eaLnBrk="1" hangingPunct="1">
              <a:lnSpc>
                <a:spcPct val="90000"/>
              </a:lnSpc>
              <a:tabLst>
                <a:tab pos="8342313" algn="r"/>
              </a:tabLst>
              <a:defRPr/>
            </a:pPr>
            <a:r>
              <a:rPr lang="en-US" sz="2800" kern="1200" dirty="0" smtClean="0"/>
              <a:t>To strive for improvements in programming language design.</a:t>
            </a:r>
          </a:p>
          <a:p>
            <a:pPr eaLnBrk="1" hangingPunct="1"/>
            <a:r>
              <a:rPr lang="en-US" sz="2800" kern="1200" dirty="0" smtClean="0"/>
              <a:t>To make programming more accessible to some particular audience.</a:t>
            </a:r>
          </a:p>
          <a:p>
            <a:pPr eaLnBrk="1" hangingPunct="1"/>
            <a:r>
              <a:rPr lang="en-US" sz="2800" kern="1200" dirty="0" smtClean="0"/>
              <a:t>To improve correctness with which people perform programming tasks.</a:t>
            </a:r>
          </a:p>
          <a:p>
            <a:pPr eaLnBrk="1" hangingPunct="1"/>
            <a:r>
              <a:rPr lang="en-US" sz="2800" kern="1200" dirty="0" smtClean="0"/>
              <a:t>To improve the speed with which people perform programming tasks.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543800" cy="792162"/>
          </a:xfrm>
        </p:spPr>
        <p:txBody>
          <a:bodyPr/>
          <a:lstStyle/>
          <a:p>
            <a:r>
              <a:rPr lang="en-US" sz="2800" dirty="0" smtClean="0">
                <a:solidFill>
                  <a:srgbClr val="7C1302"/>
                </a:solidFill>
              </a:rPr>
              <a:t>(Apparent) Goals for VPL research over last 40 years</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15</a:t>
            </a:fld>
            <a:endParaRPr lang="en-US" altLang="en-US" dirty="0">
              <a:solidFill>
                <a:srgbClr val="000000"/>
              </a:solidFill>
            </a:endParaRPr>
          </a:p>
        </p:txBody>
      </p:sp>
      <p:sp>
        <p:nvSpPr>
          <p:cNvPr id="5" name="TextBox 4"/>
          <p:cNvSpPr txBox="1"/>
          <p:nvPr/>
        </p:nvSpPr>
        <p:spPr>
          <a:xfrm>
            <a:off x="76200" y="4582630"/>
            <a:ext cx="914400" cy="381000"/>
          </a:xfrm>
          <a:prstGeom prst="rect">
            <a:avLst/>
          </a:prstGeom>
          <a:noFill/>
        </p:spPr>
        <p:txBody>
          <a:bodyPr wrap="square" rtlCol="0">
            <a:spAutoFit/>
          </a:bodyPr>
          <a:lstStyle/>
          <a:p>
            <a:r>
              <a:rPr lang="en-US" dirty="0" smtClean="0"/>
              <a:t>1960</a:t>
            </a:r>
            <a:endParaRPr lang="en-US" dirty="0"/>
          </a:p>
        </p:txBody>
      </p:sp>
      <p:sp>
        <p:nvSpPr>
          <p:cNvPr id="6" name="TextBox 5"/>
          <p:cNvSpPr txBox="1"/>
          <p:nvPr/>
        </p:nvSpPr>
        <p:spPr>
          <a:xfrm>
            <a:off x="1860699" y="4582630"/>
            <a:ext cx="914400" cy="381000"/>
          </a:xfrm>
          <a:prstGeom prst="rect">
            <a:avLst/>
          </a:prstGeom>
          <a:noFill/>
        </p:spPr>
        <p:txBody>
          <a:bodyPr wrap="square" rtlCol="0">
            <a:spAutoFit/>
          </a:bodyPr>
          <a:lstStyle/>
          <a:p>
            <a:r>
              <a:rPr lang="en-US" dirty="0" smtClean="0"/>
              <a:t>1980</a:t>
            </a:r>
            <a:endParaRPr lang="en-US" dirty="0"/>
          </a:p>
        </p:txBody>
      </p:sp>
      <p:sp>
        <p:nvSpPr>
          <p:cNvPr id="7" name="TextBox 6"/>
          <p:cNvSpPr txBox="1"/>
          <p:nvPr/>
        </p:nvSpPr>
        <p:spPr>
          <a:xfrm>
            <a:off x="3962400" y="4595032"/>
            <a:ext cx="914400" cy="381000"/>
          </a:xfrm>
          <a:prstGeom prst="rect">
            <a:avLst/>
          </a:prstGeom>
          <a:noFill/>
        </p:spPr>
        <p:txBody>
          <a:bodyPr wrap="square" rtlCol="0">
            <a:spAutoFit/>
          </a:bodyPr>
          <a:lstStyle/>
          <a:p>
            <a:r>
              <a:rPr lang="en-US" dirty="0" smtClean="0"/>
              <a:t>1990</a:t>
            </a:r>
            <a:endParaRPr lang="en-US" dirty="0"/>
          </a:p>
        </p:txBody>
      </p:sp>
      <p:sp>
        <p:nvSpPr>
          <p:cNvPr id="8" name="TextBox 7"/>
          <p:cNvSpPr txBox="1"/>
          <p:nvPr/>
        </p:nvSpPr>
        <p:spPr>
          <a:xfrm>
            <a:off x="6172200" y="4595032"/>
            <a:ext cx="914400" cy="381000"/>
          </a:xfrm>
          <a:prstGeom prst="rect">
            <a:avLst/>
          </a:prstGeom>
          <a:noFill/>
        </p:spPr>
        <p:txBody>
          <a:bodyPr wrap="square" rtlCol="0">
            <a:spAutoFit/>
          </a:bodyPr>
          <a:lstStyle/>
          <a:p>
            <a:r>
              <a:rPr lang="en-US" dirty="0" smtClean="0"/>
              <a:t>2000</a:t>
            </a:r>
            <a:endParaRPr lang="en-US" dirty="0"/>
          </a:p>
        </p:txBody>
      </p:sp>
      <p:cxnSp>
        <p:nvCxnSpPr>
          <p:cNvPr id="9" name="Straight Connector 8"/>
          <p:cNvCxnSpPr/>
          <p:nvPr/>
        </p:nvCxnSpPr>
        <p:spPr bwMode="auto">
          <a:xfrm>
            <a:off x="228600" y="4570228"/>
            <a:ext cx="838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Oval 9"/>
          <p:cNvSpPr/>
          <p:nvPr/>
        </p:nvSpPr>
        <p:spPr bwMode="auto">
          <a:xfrm>
            <a:off x="304800" y="4506430"/>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133600" y="449402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270023" y="449402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337001" y="4494028"/>
            <a:ext cx="152400" cy="15240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237067" y="3388830"/>
            <a:ext cx="8782755" cy="916281"/>
          </a:xfrm>
          <a:custGeom>
            <a:avLst/>
            <a:gdLst>
              <a:gd name="connsiteX0" fmla="*/ 0 w 8782755"/>
              <a:gd name="connsiteY0" fmla="*/ 891822 h 916281"/>
              <a:gd name="connsiteX1" fmla="*/ 654755 w 8782755"/>
              <a:gd name="connsiteY1" fmla="*/ 914400 h 916281"/>
              <a:gd name="connsiteX2" fmla="*/ 1354666 w 8782755"/>
              <a:gd name="connsiteY2" fmla="*/ 880533 h 916281"/>
              <a:gd name="connsiteX3" fmla="*/ 1930400 w 8782755"/>
              <a:gd name="connsiteY3" fmla="*/ 767644 h 916281"/>
              <a:gd name="connsiteX4" fmla="*/ 3194755 w 8782755"/>
              <a:gd name="connsiteY4" fmla="*/ 620889 h 916281"/>
              <a:gd name="connsiteX5" fmla="*/ 4210755 w 8782755"/>
              <a:gd name="connsiteY5" fmla="*/ 316089 h 916281"/>
              <a:gd name="connsiteX6" fmla="*/ 6062133 w 8782755"/>
              <a:gd name="connsiteY6" fmla="*/ 22578 h 916281"/>
              <a:gd name="connsiteX7" fmla="*/ 7936089 w 8782755"/>
              <a:gd name="connsiteY7" fmla="*/ 451556 h 916281"/>
              <a:gd name="connsiteX8" fmla="*/ 8782755 w 8782755"/>
              <a:gd name="connsiteY8" fmla="*/ 575733 h 91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2755" h="916281">
                <a:moveTo>
                  <a:pt x="0" y="891822"/>
                </a:moveTo>
                <a:cubicBezTo>
                  <a:pt x="214488" y="904051"/>
                  <a:pt x="428977" y="916281"/>
                  <a:pt x="654755" y="914400"/>
                </a:cubicBezTo>
                <a:cubicBezTo>
                  <a:pt x="880533" y="912519"/>
                  <a:pt x="1142059" y="904992"/>
                  <a:pt x="1354666" y="880533"/>
                </a:cubicBezTo>
                <a:cubicBezTo>
                  <a:pt x="1567273" y="856074"/>
                  <a:pt x="1623718" y="810918"/>
                  <a:pt x="1930400" y="767644"/>
                </a:cubicBezTo>
                <a:cubicBezTo>
                  <a:pt x="2237082" y="724370"/>
                  <a:pt x="2814696" y="696148"/>
                  <a:pt x="3194755" y="620889"/>
                </a:cubicBezTo>
                <a:cubicBezTo>
                  <a:pt x="3574814" y="545630"/>
                  <a:pt x="3732859" y="415808"/>
                  <a:pt x="4210755" y="316089"/>
                </a:cubicBezTo>
                <a:cubicBezTo>
                  <a:pt x="4688651" y="216371"/>
                  <a:pt x="5441244" y="0"/>
                  <a:pt x="6062133" y="22578"/>
                </a:cubicBezTo>
                <a:cubicBezTo>
                  <a:pt x="6683022" y="45156"/>
                  <a:pt x="7482652" y="359363"/>
                  <a:pt x="7936089" y="451556"/>
                </a:cubicBezTo>
                <a:cubicBezTo>
                  <a:pt x="8389526" y="543749"/>
                  <a:pt x="8586140" y="559741"/>
                  <a:pt x="8782755" y="575733"/>
                </a:cubicBezTo>
              </a:path>
            </a:pathLst>
          </a:cu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3" name="Straight Connector 42"/>
          <p:cNvCxnSpPr/>
          <p:nvPr/>
        </p:nvCxnSpPr>
        <p:spPr bwMode="auto">
          <a:xfrm rot="5400000" flipH="1" flipV="1">
            <a:off x="-472492" y="32393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sp>
        <p:nvSpPr>
          <p:cNvPr id="44" name="Rectangle 43"/>
          <p:cNvSpPr/>
          <p:nvPr/>
        </p:nvSpPr>
        <p:spPr>
          <a:xfrm>
            <a:off x="7010400" y="2362200"/>
            <a:ext cx="1752600" cy="1089529"/>
          </a:xfrm>
          <a:prstGeom prst="rect">
            <a:avLst/>
          </a:prstGeom>
        </p:spPr>
        <p:txBody>
          <a:bodyPr wrap="square">
            <a:spAutoFit/>
          </a:bodyPr>
          <a:lstStyle/>
          <a:p>
            <a:pPr marL="117475" indent="-117475">
              <a:spcBef>
                <a:spcPct val="20000"/>
              </a:spcBef>
              <a:buClr>
                <a:schemeClr val="tx2"/>
              </a:buClr>
              <a:buFontTx/>
              <a:buChar char="o"/>
            </a:pPr>
            <a:r>
              <a:rPr lang="en-US" sz="1200" dirty="0"/>
              <a:t>M</a:t>
            </a:r>
            <a:r>
              <a:rPr lang="en-US" sz="1200" dirty="0" smtClean="0"/>
              <a:t>ake programming more accessible</a:t>
            </a:r>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r>
              <a:rPr lang="en-US" sz="1200" dirty="0" smtClean="0"/>
              <a:t>Support domain -specific designs </a:t>
            </a:r>
            <a:endParaRPr lang="en-US" sz="1200" dirty="0"/>
          </a:p>
        </p:txBody>
      </p:sp>
      <p:cxnSp>
        <p:nvCxnSpPr>
          <p:cNvPr id="45" name="Straight Connector 44"/>
          <p:cNvCxnSpPr/>
          <p:nvPr/>
        </p:nvCxnSpPr>
        <p:spPr bwMode="auto">
          <a:xfrm rot="5400000" flipH="1" flipV="1">
            <a:off x="1343904" y="32393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cxnSp>
        <p:nvCxnSpPr>
          <p:cNvPr id="46" name="Straight Connector 45"/>
          <p:cNvCxnSpPr/>
          <p:nvPr/>
        </p:nvCxnSpPr>
        <p:spPr bwMode="auto">
          <a:xfrm rot="5400000" flipH="1" flipV="1">
            <a:off x="3487082" y="325001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cxnSp>
        <p:nvCxnSpPr>
          <p:cNvPr id="47" name="Straight Connector 46"/>
          <p:cNvCxnSpPr/>
          <p:nvPr/>
        </p:nvCxnSpPr>
        <p:spPr bwMode="auto">
          <a:xfrm rot="5400000" flipH="1" flipV="1">
            <a:off x="5523615" y="3239386"/>
            <a:ext cx="2199169" cy="444798"/>
          </a:xfrm>
          <a:prstGeom prst="line">
            <a:avLst/>
          </a:prstGeom>
          <a:solidFill>
            <a:schemeClr val="accent1"/>
          </a:solidFill>
          <a:ln w="0" cap="flat" cmpd="sng" algn="ctr">
            <a:solidFill>
              <a:schemeClr val="tx1"/>
            </a:solidFill>
            <a:prstDash val="sysDash"/>
            <a:miter lim="800000"/>
            <a:headEnd type="none" w="med" len="med"/>
            <a:tailEnd type="none" w="med" len="med"/>
          </a:ln>
          <a:effectLst/>
        </p:spPr>
      </p:cxnSp>
      <p:sp>
        <p:nvSpPr>
          <p:cNvPr id="48" name="Rectangle 47"/>
          <p:cNvSpPr/>
          <p:nvPr/>
        </p:nvSpPr>
        <p:spPr>
          <a:xfrm>
            <a:off x="4748010" y="2286000"/>
            <a:ext cx="1981200" cy="2419124"/>
          </a:xfrm>
          <a:prstGeom prst="rect">
            <a:avLst/>
          </a:prstGeom>
        </p:spPr>
        <p:txBody>
          <a:bodyPr wrap="square">
            <a:spAutoFit/>
          </a:bodyPr>
          <a:lstStyle/>
          <a:p>
            <a:pPr marL="117475" indent="-117475">
              <a:spcBef>
                <a:spcPct val="20000"/>
              </a:spcBef>
              <a:buClr>
                <a:schemeClr val="tx2"/>
              </a:buClr>
              <a:buFontTx/>
              <a:buChar char="o"/>
            </a:pPr>
            <a:r>
              <a:rPr lang="en-US" sz="1200" dirty="0" smtClean="0"/>
              <a:t>Let users program in Visual Languages</a:t>
            </a:r>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r>
              <a:rPr lang="en-US" sz="1200" dirty="0" smtClean="0"/>
              <a:t>(Almost) Make textual languages redundant</a:t>
            </a:r>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endParaRPr lang="en-US" sz="1200" dirty="0" smtClean="0"/>
          </a:p>
          <a:p>
            <a:pPr marL="117475" indent="-117475">
              <a:spcBef>
                <a:spcPct val="20000"/>
              </a:spcBef>
              <a:buClr>
                <a:schemeClr val="tx2"/>
              </a:buClr>
              <a:buFontTx/>
              <a:buChar char="o"/>
            </a:pPr>
            <a:endParaRPr lang="en-US" sz="1200" dirty="0"/>
          </a:p>
        </p:txBody>
      </p:sp>
      <p:sp>
        <p:nvSpPr>
          <p:cNvPr id="49" name="Rectangle 48"/>
          <p:cNvSpPr/>
          <p:nvPr/>
        </p:nvSpPr>
        <p:spPr>
          <a:xfrm>
            <a:off x="2667000" y="2743200"/>
            <a:ext cx="1981200" cy="646331"/>
          </a:xfrm>
          <a:prstGeom prst="rect">
            <a:avLst/>
          </a:prstGeom>
        </p:spPr>
        <p:txBody>
          <a:bodyPr wrap="square">
            <a:spAutoFit/>
          </a:bodyPr>
          <a:lstStyle/>
          <a:p>
            <a:pPr marL="117475" indent="-117475">
              <a:spcBef>
                <a:spcPct val="20000"/>
              </a:spcBef>
              <a:buClr>
                <a:schemeClr val="tx2"/>
              </a:buClr>
              <a:buFontTx/>
              <a:buChar char="o"/>
            </a:pPr>
            <a:r>
              <a:rPr lang="en-US" sz="1200" dirty="0" smtClean="0"/>
              <a:t>Strive for improvements in programming language design</a:t>
            </a:r>
          </a:p>
        </p:txBody>
      </p:sp>
      <p:sp>
        <p:nvSpPr>
          <p:cNvPr id="50" name="Rectangle 49"/>
          <p:cNvSpPr/>
          <p:nvPr/>
        </p:nvSpPr>
        <p:spPr>
          <a:xfrm>
            <a:off x="914400" y="2819400"/>
            <a:ext cx="1371600" cy="830997"/>
          </a:xfrm>
          <a:prstGeom prst="rect">
            <a:avLst/>
          </a:prstGeom>
        </p:spPr>
        <p:txBody>
          <a:bodyPr wrap="square">
            <a:spAutoFit/>
          </a:bodyPr>
          <a:lstStyle/>
          <a:p>
            <a:pPr marL="117475" indent="-117475">
              <a:spcBef>
                <a:spcPct val="20000"/>
              </a:spcBef>
              <a:buClr>
                <a:schemeClr val="tx2"/>
              </a:buClr>
              <a:buFontTx/>
              <a:buChar char="o"/>
            </a:pPr>
            <a:r>
              <a:rPr lang="en-US" sz="1200" dirty="0" smtClean="0"/>
              <a:t>Support the cognition aspect of Programming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16</a:t>
            </a:fld>
            <a:endParaRPr lang="en-US" altLang="en-US" smtClean="0"/>
          </a:p>
        </p:txBody>
      </p:sp>
      <p:sp>
        <p:nvSpPr>
          <p:cNvPr id="6147" name="Rectangle 2"/>
          <p:cNvSpPr>
            <a:spLocks noGrp="1" noChangeArrowheads="1"/>
          </p:cNvSpPr>
          <p:nvPr>
            <p:ph type="title"/>
          </p:nvPr>
        </p:nvSpPr>
        <p:spPr>
          <a:xfrm>
            <a:off x="231494" y="376877"/>
            <a:ext cx="8912506" cy="699569"/>
          </a:xfrm>
        </p:spPr>
        <p:txBody>
          <a:bodyPr/>
          <a:lstStyle/>
          <a:p>
            <a:pPr eaLnBrk="1" hangingPunct="1"/>
            <a:r>
              <a:rPr lang="en-US" sz="2800" dirty="0" smtClean="0"/>
              <a:t>Taxonomies of Visual Languages (1)</a:t>
            </a:r>
            <a:endParaRPr lang="en-US" sz="1800" b="0" dirty="0" smtClean="0">
              <a:solidFill>
                <a:schemeClr val="tx1"/>
              </a:solidFill>
            </a:endParaRPr>
          </a:p>
        </p:txBody>
      </p:sp>
      <p:pic>
        <p:nvPicPr>
          <p:cNvPr id="1033" name="Picture 9"/>
          <p:cNvPicPr>
            <a:picLocks noChangeAspect="1" noChangeArrowheads="1"/>
          </p:cNvPicPr>
          <p:nvPr/>
        </p:nvPicPr>
        <p:blipFill>
          <a:blip r:embed="rId3" cstate="print"/>
          <a:srcRect/>
          <a:stretch>
            <a:fillRect/>
          </a:stretch>
        </p:blipFill>
        <p:spPr bwMode="auto">
          <a:xfrm>
            <a:off x="512258" y="1327131"/>
            <a:ext cx="4569027" cy="5426694"/>
          </a:xfrm>
          <a:prstGeom prst="rect">
            <a:avLst/>
          </a:prstGeom>
          <a:noFill/>
          <a:ln w="9525">
            <a:noFill/>
            <a:miter lim="800000"/>
            <a:headEnd/>
            <a:tailEnd/>
          </a:ln>
        </p:spPr>
      </p:pic>
      <p:sp>
        <p:nvSpPr>
          <p:cNvPr id="29" name="Rectangle 28"/>
          <p:cNvSpPr/>
          <p:nvPr/>
        </p:nvSpPr>
        <p:spPr>
          <a:xfrm>
            <a:off x="5231758" y="2725060"/>
            <a:ext cx="3593938" cy="1920526"/>
          </a:xfrm>
          <a:prstGeom prst="rect">
            <a:avLst/>
          </a:prstGeom>
        </p:spPr>
        <p:txBody>
          <a:bodyPr wrap="square">
            <a:spAutoFit/>
          </a:bodyPr>
          <a:lstStyle/>
          <a:p>
            <a:r>
              <a:rPr lang="en-US" u="sng" dirty="0" smtClean="0"/>
              <a:t>Classification (8 blocks)</a:t>
            </a:r>
          </a:p>
          <a:p>
            <a:pPr marL="692150" lvl="1" indent="-347663" eaLnBrk="0" hangingPunct="0">
              <a:spcBef>
                <a:spcPct val="20000"/>
              </a:spcBef>
              <a:buClr>
                <a:schemeClr val="accent2"/>
              </a:buClr>
              <a:buSzPct val="70000"/>
              <a:buFont typeface="Wingdings" pitchFamily="2" charset="2"/>
              <a:buChar char="l"/>
            </a:pPr>
            <a:r>
              <a:rPr lang="en-US" dirty="0" smtClean="0"/>
              <a:t>Visual Programming or not,</a:t>
            </a:r>
          </a:p>
          <a:p>
            <a:pPr marL="692150" lvl="1" indent="-347663" eaLnBrk="0" hangingPunct="0">
              <a:spcBef>
                <a:spcPct val="20000"/>
              </a:spcBef>
              <a:buClr>
                <a:schemeClr val="accent2"/>
              </a:buClr>
              <a:buSzPct val="70000"/>
              <a:buFont typeface="Wingdings" pitchFamily="2" charset="2"/>
              <a:buChar char="l"/>
            </a:pPr>
            <a:r>
              <a:rPr lang="en-US" dirty="0" smtClean="0"/>
              <a:t>Example-Based Programming or not, </a:t>
            </a:r>
          </a:p>
          <a:p>
            <a:pPr marL="692150" lvl="1" indent="-347663" eaLnBrk="0" hangingPunct="0">
              <a:spcBef>
                <a:spcPct val="20000"/>
              </a:spcBef>
              <a:buClr>
                <a:schemeClr val="accent2"/>
              </a:buClr>
              <a:buSzPct val="70000"/>
              <a:buFont typeface="Wingdings" pitchFamily="2" charset="2"/>
              <a:buChar char="l"/>
            </a:pPr>
            <a:r>
              <a:rPr lang="en-US" dirty="0" smtClean="0"/>
              <a:t>Interpretive or Compiled.</a:t>
            </a:r>
          </a:p>
        </p:txBody>
      </p:sp>
      <p:sp>
        <p:nvSpPr>
          <p:cNvPr id="30" name="Rectangle 29"/>
          <p:cNvSpPr/>
          <p:nvPr/>
        </p:nvSpPr>
        <p:spPr>
          <a:xfrm>
            <a:off x="6894348" y="1265063"/>
            <a:ext cx="1582484" cy="369332"/>
          </a:xfrm>
          <a:prstGeom prst="rect">
            <a:avLst/>
          </a:prstGeom>
        </p:spPr>
        <p:txBody>
          <a:bodyPr wrap="none">
            <a:spAutoFit/>
          </a:bodyPr>
          <a:lstStyle/>
          <a:p>
            <a:r>
              <a:rPr lang="en-US" dirty="0" smtClean="0"/>
              <a:t>[</a:t>
            </a:r>
            <a:r>
              <a:rPr lang="en-US" dirty="0" smtClean="0">
                <a:solidFill>
                  <a:srgbClr val="C00000"/>
                </a:solidFill>
              </a:rPr>
              <a:t>Myers, 1990</a:t>
            </a:r>
            <a:r>
              <a:rPr lang="en-US" dirty="0" smtClean="0"/>
              <a:t>]</a:t>
            </a:r>
            <a:endParaRPr lang="en-US" dirty="0"/>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17</a:t>
            </a:fld>
            <a:endParaRPr lang="en-US" altLang="en-US" smtClean="0"/>
          </a:p>
        </p:txBody>
      </p:sp>
      <p:sp>
        <p:nvSpPr>
          <p:cNvPr id="6147" name="Rectangle 2"/>
          <p:cNvSpPr>
            <a:spLocks noGrp="1" noChangeArrowheads="1"/>
          </p:cNvSpPr>
          <p:nvPr>
            <p:ph type="title"/>
          </p:nvPr>
        </p:nvSpPr>
        <p:spPr>
          <a:xfrm>
            <a:off x="231494" y="504202"/>
            <a:ext cx="8912506" cy="699569"/>
          </a:xfrm>
        </p:spPr>
        <p:txBody>
          <a:bodyPr/>
          <a:lstStyle/>
          <a:p>
            <a:pPr eaLnBrk="1" hangingPunct="1"/>
            <a:r>
              <a:rPr lang="en-US" sz="2800" dirty="0" smtClean="0"/>
              <a:t>Taxonomies of Visual Languages (2)</a:t>
            </a:r>
            <a:br>
              <a:rPr lang="en-US" sz="2800" dirty="0" smtClean="0"/>
            </a:br>
            <a:r>
              <a:rPr lang="en-US" sz="1800" dirty="0" smtClean="0">
                <a:solidFill>
                  <a:schemeClr val="tx1"/>
                </a:solidFill>
              </a:rPr>
              <a:t>Classification by specification technique </a:t>
            </a:r>
            <a:endParaRPr lang="en-US" sz="1800" b="0" dirty="0" smtClean="0">
              <a:solidFill>
                <a:schemeClr val="tx1"/>
              </a:solidFill>
            </a:endParaRPr>
          </a:p>
        </p:txBody>
      </p:sp>
      <p:sp>
        <p:nvSpPr>
          <p:cNvPr id="30" name="Rectangle 29"/>
          <p:cNvSpPr/>
          <p:nvPr/>
        </p:nvSpPr>
        <p:spPr>
          <a:xfrm>
            <a:off x="7218439" y="1265063"/>
            <a:ext cx="1582484" cy="369332"/>
          </a:xfrm>
          <a:prstGeom prst="rect">
            <a:avLst/>
          </a:prstGeom>
        </p:spPr>
        <p:txBody>
          <a:bodyPr wrap="none">
            <a:spAutoFit/>
          </a:bodyPr>
          <a:lstStyle/>
          <a:p>
            <a:r>
              <a:rPr lang="en-US" dirty="0" smtClean="0"/>
              <a:t>[</a:t>
            </a:r>
            <a:r>
              <a:rPr lang="en-US" dirty="0" smtClean="0">
                <a:solidFill>
                  <a:srgbClr val="C00000"/>
                </a:solidFill>
              </a:rPr>
              <a:t>Myers, 1990</a:t>
            </a:r>
            <a:r>
              <a:rPr lang="en-US" dirty="0" smtClean="0"/>
              <a:t>]</a:t>
            </a:r>
            <a:endParaRPr lang="en-US" dirty="0"/>
          </a:p>
        </p:txBody>
      </p:sp>
      <p:pic>
        <p:nvPicPr>
          <p:cNvPr id="6" name="Picture 4"/>
          <p:cNvPicPr>
            <a:picLocks noChangeAspect="1" noChangeArrowheads="1"/>
          </p:cNvPicPr>
          <p:nvPr/>
        </p:nvPicPr>
        <p:blipFill>
          <a:blip r:embed="rId3" cstate="print"/>
          <a:srcRect/>
          <a:stretch>
            <a:fillRect/>
          </a:stretch>
        </p:blipFill>
        <p:spPr bwMode="auto">
          <a:xfrm>
            <a:off x="750184" y="1712812"/>
            <a:ext cx="6972300" cy="4381500"/>
          </a:xfrm>
          <a:prstGeom prst="rect">
            <a:avLst/>
          </a:prstGeom>
          <a:noFill/>
          <a:ln w="9525">
            <a:noFill/>
            <a:miter lim="800000"/>
            <a:headEnd/>
            <a:tailEnd/>
          </a:ln>
        </p:spPr>
      </p:pic>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18</a:t>
            </a:fld>
            <a:endParaRPr lang="en-US" altLang="en-US" smtClean="0"/>
          </a:p>
        </p:txBody>
      </p:sp>
      <p:sp>
        <p:nvSpPr>
          <p:cNvPr id="6147" name="Rectangle 2"/>
          <p:cNvSpPr>
            <a:spLocks noGrp="1" noChangeArrowheads="1"/>
          </p:cNvSpPr>
          <p:nvPr>
            <p:ph type="title"/>
          </p:nvPr>
        </p:nvSpPr>
        <p:spPr>
          <a:xfrm>
            <a:off x="231494" y="481052"/>
            <a:ext cx="8912506" cy="699569"/>
          </a:xfrm>
        </p:spPr>
        <p:txBody>
          <a:bodyPr/>
          <a:lstStyle/>
          <a:p>
            <a:pPr eaLnBrk="1" hangingPunct="1"/>
            <a:r>
              <a:rPr lang="en-US" sz="2800" dirty="0" smtClean="0"/>
              <a:t>Taxonomies of Visual Languages (3)</a:t>
            </a:r>
            <a:br>
              <a:rPr lang="en-US" sz="2800" dirty="0" smtClean="0"/>
            </a:br>
            <a:r>
              <a:rPr lang="en-US" sz="1800" dirty="0" smtClean="0">
                <a:solidFill>
                  <a:schemeClr val="tx1"/>
                </a:solidFill>
              </a:rPr>
              <a:t>Classification of program visualization systems</a:t>
            </a:r>
            <a:endParaRPr lang="en-US" sz="1800" b="0" dirty="0" smtClean="0">
              <a:solidFill>
                <a:schemeClr val="tx1"/>
              </a:solidFill>
            </a:endParaRPr>
          </a:p>
        </p:txBody>
      </p:sp>
      <p:sp>
        <p:nvSpPr>
          <p:cNvPr id="30" name="Rectangle 29"/>
          <p:cNvSpPr/>
          <p:nvPr/>
        </p:nvSpPr>
        <p:spPr>
          <a:xfrm>
            <a:off x="7010095" y="998845"/>
            <a:ext cx="1582484" cy="369332"/>
          </a:xfrm>
          <a:prstGeom prst="rect">
            <a:avLst/>
          </a:prstGeom>
        </p:spPr>
        <p:txBody>
          <a:bodyPr wrap="none">
            <a:spAutoFit/>
          </a:bodyPr>
          <a:lstStyle/>
          <a:p>
            <a:r>
              <a:rPr lang="en-US" dirty="0" smtClean="0"/>
              <a:t>[</a:t>
            </a:r>
            <a:r>
              <a:rPr lang="en-US" dirty="0" smtClean="0">
                <a:solidFill>
                  <a:srgbClr val="C00000"/>
                </a:solidFill>
              </a:rPr>
              <a:t>Myers, 1990</a:t>
            </a:r>
            <a:r>
              <a:rPr lang="en-US" dirty="0" smtClean="0"/>
              <a:t>]</a:t>
            </a:r>
            <a:endParaRPr lang="en-US" dirty="0"/>
          </a:p>
        </p:txBody>
      </p:sp>
      <p:pic>
        <p:nvPicPr>
          <p:cNvPr id="23557" name="Picture 5"/>
          <p:cNvPicPr>
            <a:picLocks noChangeAspect="1" noChangeArrowheads="1"/>
          </p:cNvPicPr>
          <p:nvPr/>
        </p:nvPicPr>
        <p:blipFill>
          <a:blip r:embed="rId3" cstate="print"/>
          <a:srcRect/>
          <a:stretch>
            <a:fillRect/>
          </a:stretch>
        </p:blipFill>
        <p:spPr bwMode="auto">
          <a:xfrm>
            <a:off x="682906" y="1639716"/>
            <a:ext cx="7668650" cy="4141235"/>
          </a:xfrm>
          <a:prstGeom prst="rect">
            <a:avLst/>
          </a:prstGeom>
          <a:noFill/>
          <a:ln w="9525">
            <a:noFill/>
            <a:miter lim="800000"/>
            <a:headEnd/>
            <a:tailEnd/>
          </a:ln>
        </p:spPr>
      </p:pic>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821811" y="1257363"/>
            <a:ext cx="7303625" cy="5619848"/>
          </a:xfrm>
          <a:prstGeom prst="rect">
            <a:avLst/>
          </a:prstGeom>
          <a:noFill/>
          <a:ln w="9525">
            <a:noFill/>
            <a:miter lim="800000"/>
            <a:headEnd/>
            <a:tailEnd/>
          </a:ln>
        </p:spPr>
      </p:pic>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19</a:t>
            </a:fld>
            <a:endParaRPr lang="en-US" altLang="en-US" smtClean="0"/>
          </a:p>
        </p:txBody>
      </p:sp>
      <p:sp>
        <p:nvSpPr>
          <p:cNvPr id="6147" name="Rectangle 2"/>
          <p:cNvSpPr>
            <a:spLocks noGrp="1" noChangeArrowheads="1"/>
          </p:cNvSpPr>
          <p:nvPr>
            <p:ph type="title"/>
          </p:nvPr>
        </p:nvSpPr>
        <p:spPr>
          <a:xfrm>
            <a:off x="231494" y="376877"/>
            <a:ext cx="8912506" cy="977357"/>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VPL research – key categories </a:t>
            </a:r>
            <a:br>
              <a:rPr lang="en-US" sz="2800" dirty="0" smtClean="0"/>
            </a:br>
            <a:r>
              <a:rPr lang="en-US" sz="2800" dirty="0" smtClean="0"/>
              <a:t>                                                                        </a:t>
            </a:r>
            <a:r>
              <a:rPr lang="en-US" sz="1800" dirty="0" smtClean="0">
                <a:solidFill>
                  <a:schemeClr val="accent2"/>
                </a:solidFill>
                <a:latin typeface="+mn-lt"/>
                <a:cs typeface="Tahoma" pitchFamily="34" charset="0"/>
              </a:rPr>
              <a:t>[Burnett, 1994]</a:t>
            </a:r>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3737"/>
          </a:xfrm>
        </p:spPr>
        <p:txBody>
          <a:bodyPr/>
          <a:lstStyle/>
          <a:p>
            <a:r>
              <a:rPr lang="en-US" dirty="0" smtClean="0"/>
              <a:t>Agenda</a:t>
            </a:r>
            <a:endParaRPr lang="en-US" dirty="0"/>
          </a:p>
        </p:txBody>
      </p:sp>
      <p:sp>
        <p:nvSpPr>
          <p:cNvPr id="3" name="Content Placeholder 2"/>
          <p:cNvSpPr>
            <a:spLocks noGrp="1"/>
          </p:cNvSpPr>
          <p:nvPr>
            <p:ph idx="1"/>
          </p:nvPr>
        </p:nvSpPr>
        <p:spPr>
          <a:xfrm>
            <a:off x="457200" y="1273215"/>
            <a:ext cx="8229600" cy="4857710"/>
          </a:xfrm>
        </p:spPr>
        <p:txBody>
          <a:bodyPr/>
          <a:lstStyle/>
          <a:p>
            <a:r>
              <a:rPr lang="en-US" sz="2000" dirty="0" smtClean="0"/>
              <a:t>Definitions</a:t>
            </a:r>
          </a:p>
          <a:p>
            <a:r>
              <a:rPr lang="en-US" sz="2000" dirty="0" smtClean="0"/>
              <a:t>Motivation for using Visual Programming Languages (VPLs)</a:t>
            </a:r>
          </a:p>
          <a:p>
            <a:r>
              <a:rPr lang="en-US" sz="2000" dirty="0" smtClean="0"/>
              <a:t>Popular VPLs</a:t>
            </a:r>
          </a:p>
          <a:p>
            <a:r>
              <a:rPr lang="en-US" sz="2000" dirty="0" smtClean="0"/>
              <a:t>Understanding VPL Research via Taxonomies</a:t>
            </a:r>
          </a:p>
          <a:p>
            <a:pPr lvl="1"/>
            <a:r>
              <a:rPr lang="en-US" sz="1600" dirty="0" smtClean="0"/>
              <a:t>Important Categories</a:t>
            </a:r>
          </a:p>
          <a:p>
            <a:pPr lvl="2"/>
            <a:r>
              <a:rPr lang="en-US" sz="1300" dirty="0" smtClean="0"/>
              <a:t>Language Classifications</a:t>
            </a:r>
          </a:p>
          <a:p>
            <a:pPr lvl="2"/>
            <a:r>
              <a:rPr lang="en-US" sz="1300" dirty="0" smtClean="0"/>
              <a:t>Language Features</a:t>
            </a:r>
          </a:p>
          <a:p>
            <a:pPr lvl="2"/>
            <a:r>
              <a:rPr lang="en-US" sz="1300" dirty="0" smtClean="0"/>
              <a:t>Purpose</a:t>
            </a:r>
          </a:p>
          <a:p>
            <a:pPr lvl="2"/>
            <a:r>
              <a:rPr lang="en-US" sz="1300" dirty="0" smtClean="0"/>
              <a:t>Design Issues</a:t>
            </a:r>
          </a:p>
          <a:p>
            <a:r>
              <a:rPr lang="en-US" sz="2000" dirty="0" smtClean="0"/>
              <a:t>Studies</a:t>
            </a:r>
          </a:p>
          <a:p>
            <a:pPr lvl="1"/>
            <a:r>
              <a:rPr lang="en-US" sz="1600" dirty="0" smtClean="0"/>
              <a:t>Empirical evidence for VPLs</a:t>
            </a:r>
          </a:p>
          <a:p>
            <a:pPr lvl="1"/>
            <a:r>
              <a:rPr lang="en-US" sz="1600" dirty="0" smtClean="0"/>
              <a:t>Empirical evidence against the use of VPLs</a:t>
            </a:r>
          </a:p>
          <a:p>
            <a:r>
              <a:rPr lang="en-US" sz="2000" dirty="0" smtClean="0"/>
              <a:t>Conclusions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20</a:t>
            </a:fld>
            <a:endParaRPr lang="en-US" altLang="en-US" dirty="0" smtClean="0"/>
          </a:p>
        </p:txBody>
      </p:sp>
      <p:sp>
        <p:nvSpPr>
          <p:cNvPr id="6147" name="Rectangle 2"/>
          <p:cNvSpPr>
            <a:spLocks noGrp="1" noChangeArrowheads="1"/>
          </p:cNvSpPr>
          <p:nvPr>
            <p:ph type="title"/>
          </p:nvPr>
        </p:nvSpPr>
        <p:spPr>
          <a:xfrm>
            <a:off x="231494" y="376877"/>
            <a:ext cx="8912506" cy="977357"/>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VPL research – Classification based on Paradigms</a:t>
            </a:r>
            <a:endParaRPr lang="en-US" sz="1800" dirty="0" smtClean="0">
              <a:solidFill>
                <a:schemeClr val="accent2"/>
              </a:solidFill>
              <a:latin typeface="+mn-lt"/>
              <a:cs typeface="Tahoma" pitchFamily="34" charset="0"/>
            </a:endParaRPr>
          </a:p>
        </p:txBody>
      </p:sp>
      <p:sp>
        <p:nvSpPr>
          <p:cNvPr id="6" name="Content Placeholder 2"/>
          <p:cNvSpPr>
            <a:spLocks noGrp="1"/>
          </p:cNvSpPr>
          <p:nvPr>
            <p:ph idx="1"/>
          </p:nvPr>
        </p:nvSpPr>
        <p:spPr>
          <a:xfrm>
            <a:off x="457200" y="1719263"/>
            <a:ext cx="8229600" cy="4411662"/>
          </a:xfrm>
        </p:spPr>
        <p:txBody>
          <a:bodyPr/>
          <a:lstStyle/>
          <a:p>
            <a:pPr marL="342900" lvl="1" indent="-342900" eaLnBrk="1" hangingPunct="1">
              <a:lnSpc>
                <a:spcPct val="90000"/>
              </a:lnSpc>
              <a:buClr>
                <a:schemeClr val="tx2"/>
              </a:buClr>
              <a:tabLst>
                <a:tab pos="8342313" algn="r"/>
              </a:tabLst>
              <a:defRPr/>
            </a:pPr>
            <a:r>
              <a:rPr lang="en-US" sz="2400" kern="1200" dirty="0" smtClean="0">
                <a:ea typeface="+mn-ea"/>
                <a:cs typeface="+mn-cs"/>
              </a:rPr>
              <a:t>Concurrent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Constraint-based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Data-flow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Form-based and spreadsheet-based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Functional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Imperative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Logic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Multi-paradigm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Object Oriented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Programming-by-demonstration languages</a:t>
            </a:r>
          </a:p>
          <a:p>
            <a:pPr marL="342900" lvl="1" indent="-342900" eaLnBrk="1" hangingPunct="1">
              <a:lnSpc>
                <a:spcPct val="90000"/>
              </a:lnSpc>
              <a:buClr>
                <a:schemeClr val="tx2"/>
              </a:buClr>
              <a:tabLst>
                <a:tab pos="8342313" algn="r"/>
              </a:tabLst>
              <a:defRPr/>
            </a:pPr>
            <a:r>
              <a:rPr lang="en-US" sz="2400" kern="1200" dirty="0" smtClean="0">
                <a:ea typeface="+mn-ea"/>
                <a:cs typeface="+mn-cs"/>
              </a:rPr>
              <a:t>Rule-based languages</a:t>
            </a:r>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93104"/>
          </a:xfrm>
        </p:spPr>
        <p:txBody>
          <a:bodyPr/>
          <a:lstStyle/>
          <a:p>
            <a:pPr lvl="1"/>
            <a:r>
              <a:rPr lang="en-AU" sz="2400" dirty="0" smtClean="0"/>
              <a:t>Functional Visual Programming</a:t>
            </a:r>
            <a:br>
              <a:rPr lang="en-AU" sz="2400" dirty="0" smtClean="0"/>
            </a:br>
            <a:r>
              <a:rPr lang="en-AU" sz="1800" b="0" dirty="0" smtClean="0">
                <a:solidFill>
                  <a:schemeClr val="tx1"/>
                </a:solidFill>
              </a:rPr>
              <a:t>Clarity </a:t>
            </a:r>
            <a:r>
              <a:rPr lang="en-US" sz="1800" b="0" dirty="0" smtClean="0">
                <a:solidFill>
                  <a:schemeClr val="tx1"/>
                </a:solidFill>
              </a:rPr>
              <a:t>(Others: Object Flow, GVL, DEAL, …)</a:t>
            </a:r>
            <a:endParaRPr lang="en-US" sz="1800" b="0" dirty="0">
              <a:solidFill>
                <a:schemeClr val="tx1"/>
              </a:solidFill>
            </a:endParaRPr>
          </a:p>
        </p:txBody>
      </p:sp>
      <p:sp>
        <p:nvSpPr>
          <p:cNvPr id="3" name="Content Placeholder 2"/>
          <p:cNvSpPr>
            <a:spLocks noGrp="1"/>
          </p:cNvSpPr>
          <p:nvPr>
            <p:ph idx="1"/>
          </p:nvPr>
        </p:nvSpPr>
        <p:spPr>
          <a:xfrm>
            <a:off x="329878" y="4247908"/>
            <a:ext cx="8229600" cy="2230257"/>
          </a:xfrm>
        </p:spPr>
        <p:txBody>
          <a:bodyPr/>
          <a:lstStyle/>
          <a:p>
            <a:pPr marL="342900" lvl="1" indent="-342900" eaLnBrk="1" hangingPunct="1">
              <a:lnSpc>
                <a:spcPct val="90000"/>
              </a:lnSpc>
              <a:buClr>
                <a:schemeClr val="tx2"/>
              </a:buClr>
              <a:tabLst>
                <a:tab pos="8342313" algn="r"/>
              </a:tabLst>
              <a:defRPr/>
            </a:pPr>
            <a:r>
              <a:rPr lang="en-AU" sz="2400" kern="1200" dirty="0" smtClean="0">
                <a:ea typeface="+mn-ea"/>
                <a:cs typeface="+mn-cs"/>
              </a:rPr>
              <a:t>Clarity is a functional language in the style of ML</a:t>
            </a:r>
          </a:p>
          <a:p>
            <a:pPr marL="342900" lvl="1" indent="-342900" eaLnBrk="1" hangingPunct="1">
              <a:lnSpc>
                <a:spcPct val="90000"/>
              </a:lnSpc>
              <a:buClr>
                <a:schemeClr val="tx2"/>
              </a:buClr>
              <a:tabLst>
                <a:tab pos="8342313" algn="r"/>
              </a:tabLst>
              <a:defRPr/>
            </a:pPr>
            <a:r>
              <a:rPr lang="en-AU" sz="2400" kern="1200" dirty="0" smtClean="0">
                <a:ea typeface="+mn-ea"/>
                <a:cs typeface="+mn-cs"/>
              </a:rPr>
              <a:t>Motivated by the functional database model</a:t>
            </a:r>
          </a:p>
          <a:p>
            <a:pPr marL="342900" lvl="1" indent="-342900" eaLnBrk="1" hangingPunct="1">
              <a:lnSpc>
                <a:spcPct val="90000"/>
              </a:lnSpc>
              <a:buClr>
                <a:schemeClr val="tx2"/>
              </a:buClr>
              <a:tabLst>
                <a:tab pos="8342313" algn="r"/>
              </a:tabLst>
              <a:defRPr/>
            </a:pPr>
            <a:r>
              <a:rPr lang="en-AU" sz="2400" kern="1200" dirty="0" smtClean="0">
                <a:ea typeface="+mn-ea"/>
                <a:cs typeface="+mn-cs"/>
              </a:rPr>
              <a:t>Supports incremental, interactive design of programs</a:t>
            </a:r>
          </a:p>
          <a:p>
            <a:pPr marL="342900" lvl="1" indent="-342900" eaLnBrk="1" hangingPunct="1">
              <a:lnSpc>
                <a:spcPct val="90000"/>
              </a:lnSpc>
              <a:buClr>
                <a:schemeClr val="tx2"/>
              </a:buClr>
              <a:tabLst>
                <a:tab pos="8342313" algn="r"/>
              </a:tabLst>
              <a:defRPr/>
            </a:pPr>
            <a:r>
              <a:rPr lang="en-AU" sz="2400" kern="1200" dirty="0" smtClean="0">
                <a:ea typeface="+mn-ea"/>
                <a:cs typeface="+mn-cs"/>
              </a:rPr>
              <a:t>Claims: </a:t>
            </a:r>
            <a:r>
              <a:rPr lang="en-AU" sz="2100" kern="1200" dirty="0" smtClean="0">
                <a:ea typeface="+mn-ea"/>
                <a:cs typeface="+mn-cs"/>
              </a:rPr>
              <a:t>Visualization introduces an additional </a:t>
            </a:r>
            <a:r>
              <a:rPr lang="en-AU" sz="2100" kern="1200" dirty="0" smtClean="0">
                <a:solidFill>
                  <a:srgbClr val="C00000"/>
                </a:solidFill>
                <a:ea typeface="+mn-ea"/>
                <a:cs typeface="+mn-cs"/>
              </a:rPr>
              <a:t>conceptual level</a:t>
            </a:r>
            <a:r>
              <a:rPr lang="en-AU" sz="2100" kern="1200" dirty="0" smtClean="0">
                <a:ea typeface="+mn-ea"/>
                <a:cs typeface="+mn-cs"/>
              </a:rPr>
              <a:t>.</a:t>
            </a:r>
          </a:p>
          <a:p>
            <a:endParaRPr lang="en-AU"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dirty="0"/>
          </a:p>
        </p:txBody>
      </p:sp>
      <p:pic>
        <p:nvPicPr>
          <p:cNvPr id="5" name="Picture 5"/>
          <p:cNvPicPr>
            <a:picLocks noChangeAspect="1" noChangeArrowheads="1"/>
          </p:cNvPicPr>
          <p:nvPr/>
        </p:nvPicPr>
        <p:blipFill>
          <a:blip r:embed="rId3" cstate="print"/>
          <a:srcRect/>
          <a:stretch>
            <a:fillRect/>
          </a:stretch>
        </p:blipFill>
        <p:spPr bwMode="auto">
          <a:xfrm>
            <a:off x="5317603" y="1010855"/>
            <a:ext cx="3548605" cy="2816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177514" cy="1093104"/>
          </a:xfrm>
        </p:spPr>
        <p:txBody>
          <a:bodyPr/>
          <a:lstStyle/>
          <a:p>
            <a:pPr lvl="1"/>
            <a:r>
              <a:rPr lang="en-AU" sz="2400" dirty="0" smtClean="0"/>
              <a:t>Rule Based Visual Programming</a:t>
            </a:r>
            <a:br>
              <a:rPr lang="en-AU" sz="2400" dirty="0" smtClean="0"/>
            </a:br>
            <a:r>
              <a:rPr lang="en-AU" sz="1800" b="0" dirty="0" smtClean="0">
                <a:solidFill>
                  <a:schemeClr val="tx1"/>
                </a:solidFill>
              </a:rPr>
              <a:t>Agent Sheet</a:t>
            </a:r>
            <a:r>
              <a:rPr lang="en-US" sz="1800" b="0" dirty="0" smtClean="0">
                <a:solidFill>
                  <a:schemeClr val="tx1"/>
                </a:solidFill>
              </a:rPr>
              <a:t> [Others: MOSL, VISPATCH, SAM, VXT, …]</a:t>
            </a:r>
            <a:endParaRPr lang="en-US" sz="1800" b="0" dirty="0">
              <a:solidFill>
                <a:schemeClr val="tx1"/>
              </a:solidFill>
            </a:endParaRPr>
          </a:p>
        </p:txBody>
      </p:sp>
      <p:sp>
        <p:nvSpPr>
          <p:cNvPr id="3" name="Content Placeholder 2"/>
          <p:cNvSpPr>
            <a:spLocks noGrp="1"/>
          </p:cNvSpPr>
          <p:nvPr>
            <p:ph idx="1"/>
          </p:nvPr>
        </p:nvSpPr>
        <p:spPr>
          <a:xfrm>
            <a:off x="341452" y="1551009"/>
            <a:ext cx="5341718" cy="4915582"/>
          </a:xfrm>
        </p:spPr>
        <p:txBody>
          <a:bodyPr/>
          <a:lstStyle/>
          <a:p>
            <a:pPr marL="342900" lvl="1" indent="-342900" eaLnBrk="1" hangingPunct="1">
              <a:lnSpc>
                <a:spcPct val="90000"/>
              </a:lnSpc>
              <a:buClr>
                <a:schemeClr val="tx2"/>
              </a:buClr>
              <a:tabLst>
                <a:tab pos="8342313" algn="r"/>
              </a:tabLst>
              <a:defRPr/>
            </a:pPr>
            <a:r>
              <a:rPr lang="en-US" sz="2400" kern="1200" dirty="0" smtClean="0">
                <a:ea typeface="+mn-ea"/>
                <a:cs typeface="+mn-cs"/>
              </a:rPr>
              <a:t>Programming Paradigm for Programming with Pictures, particularly visual Simulations and rules.</a:t>
            </a:r>
          </a:p>
          <a:p>
            <a:pPr marL="342900" lvl="1" indent="-342900" eaLnBrk="1" hangingPunct="1">
              <a:lnSpc>
                <a:spcPct val="90000"/>
              </a:lnSpc>
              <a:buClr>
                <a:schemeClr val="tx2"/>
              </a:buClr>
              <a:buNone/>
              <a:tabLst>
                <a:tab pos="8342313" algn="r"/>
              </a:tabLst>
              <a:defRPr/>
            </a:pPr>
            <a:r>
              <a:rPr lang="en-US" sz="2400" kern="1200" dirty="0" smtClean="0">
                <a:ea typeface="+mn-ea"/>
                <a:cs typeface="+mn-cs"/>
              </a:rPr>
              <a:t> </a:t>
            </a:r>
          </a:p>
          <a:p>
            <a:pPr marL="342900" lvl="1" indent="-342900" eaLnBrk="1" hangingPunct="1">
              <a:lnSpc>
                <a:spcPct val="90000"/>
              </a:lnSpc>
              <a:buClr>
                <a:schemeClr val="tx2"/>
              </a:buClr>
              <a:tabLst>
                <a:tab pos="8342313" algn="r"/>
              </a:tabLst>
              <a:defRPr/>
            </a:pPr>
            <a:r>
              <a:rPr lang="en-US" sz="2400" kern="1200" dirty="0" smtClean="0">
                <a:ea typeface="+mn-ea"/>
                <a:cs typeface="+mn-cs"/>
              </a:rPr>
              <a:t>Rule based design to:</a:t>
            </a:r>
          </a:p>
          <a:p>
            <a:pPr marL="638175" lvl="2" indent="-342900" eaLnBrk="1" hangingPunct="1">
              <a:lnSpc>
                <a:spcPct val="90000"/>
              </a:lnSpc>
              <a:buClr>
                <a:schemeClr val="bg2"/>
              </a:buClr>
              <a:tabLst>
                <a:tab pos="8342313" algn="r"/>
              </a:tabLst>
              <a:defRPr/>
            </a:pPr>
            <a:r>
              <a:rPr lang="en-US" sz="2100" kern="1200" dirty="0" smtClean="0">
                <a:ea typeface="+mn-ea"/>
                <a:cs typeface="+mn-cs"/>
              </a:rPr>
              <a:t>animate agents</a:t>
            </a:r>
          </a:p>
          <a:p>
            <a:pPr marL="638175" lvl="2" indent="-342900" eaLnBrk="1" hangingPunct="1">
              <a:lnSpc>
                <a:spcPct val="90000"/>
              </a:lnSpc>
              <a:buClr>
                <a:schemeClr val="bg2"/>
              </a:buClr>
              <a:tabLst>
                <a:tab pos="8342313" algn="r"/>
              </a:tabLst>
              <a:defRPr/>
            </a:pPr>
            <a:r>
              <a:rPr lang="en-US" sz="2100" kern="1200" dirty="0" smtClean="0">
                <a:ea typeface="+mn-ea"/>
                <a:cs typeface="+mn-cs"/>
              </a:rPr>
              <a:t>play sounds and MIDI instruments</a:t>
            </a:r>
          </a:p>
          <a:p>
            <a:pPr marL="638175" lvl="2" indent="-342900" eaLnBrk="1" hangingPunct="1">
              <a:lnSpc>
                <a:spcPct val="90000"/>
              </a:lnSpc>
              <a:buClr>
                <a:schemeClr val="bg2"/>
              </a:buClr>
              <a:tabLst>
                <a:tab pos="8342313" algn="r"/>
              </a:tabLst>
              <a:defRPr/>
            </a:pPr>
            <a:r>
              <a:rPr lang="en-US" sz="2100" kern="1200" dirty="0" smtClean="0">
                <a:ea typeface="+mn-ea"/>
                <a:cs typeface="+mn-cs"/>
              </a:rPr>
              <a:t>speak text</a:t>
            </a:r>
          </a:p>
          <a:p>
            <a:pPr marL="638175" lvl="2" indent="-342900" eaLnBrk="1" hangingPunct="1">
              <a:lnSpc>
                <a:spcPct val="90000"/>
              </a:lnSpc>
              <a:buClr>
                <a:schemeClr val="bg2"/>
              </a:buClr>
              <a:tabLst>
                <a:tab pos="8342313" algn="r"/>
              </a:tabLst>
              <a:defRPr/>
            </a:pPr>
            <a:r>
              <a:rPr lang="en-US" sz="2100" kern="1200" dirty="0" smtClean="0">
                <a:ea typeface="+mn-ea"/>
                <a:cs typeface="+mn-cs"/>
              </a:rPr>
              <a:t>react to mouse and keyboard events</a:t>
            </a:r>
          </a:p>
          <a:p>
            <a:pPr marL="638175" lvl="2" indent="-342900" eaLnBrk="1" hangingPunct="1">
              <a:lnSpc>
                <a:spcPct val="90000"/>
              </a:lnSpc>
              <a:buClr>
                <a:schemeClr val="bg2"/>
              </a:buClr>
              <a:tabLst>
                <a:tab pos="8342313" algn="r"/>
              </a:tabLst>
              <a:defRPr/>
            </a:pPr>
            <a:r>
              <a:rPr lang="en-US" sz="2100" kern="1200" dirty="0" smtClean="0">
                <a:ea typeface="+mn-ea"/>
                <a:cs typeface="+mn-cs"/>
              </a:rPr>
              <a:t>visualize values as colors and plots</a:t>
            </a:r>
          </a:p>
          <a:p>
            <a:pPr marL="638175" lvl="2" indent="-342900" eaLnBrk="1" hangingPunct="1">
              <a:lnSpc>
                <a:spcPct val="90000"/>
              </a:lnSpc>
              <a:buClr>
                <a:schemeClr val="bg2"/>
              </a:buClr>
              <a:tabLst>
                <a:tab pos="8342313" algn="r"/>
              </a:tabLst>
              <a:defRPr/>
            </a:pPr>
            <a:r>
              <a:rPr lang="en-US" sz="2100" kern="1200" dirty="0" smtClean="0">
                <a:ea typeface="+mn-ea"/>
                <a:cs typeface="+mn-cs"/>
              </a:rPr>
              <a:t>query web pages, control web browsers</a:t>
            </a:r>
            <a:endParaRPr lang="en-US" sz="17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22</a:t>
            </a:fld>
            <a:endParaRPr lang="en-US" altLang="en-US" dirty="0"/>
          </a:p>
        </p:txBody>
      </p:sp>
      <p:pic>
        <p:nvPicPr>
          <p:cNvPr id="67586" name="Picture 2">
            <a:hlinkClick r:id="rId3"/>
          </p:cNvPr>
          <p:cNvPicPr>
            <a:picLocks noChangeAspect="1" noChangeArrowheads="1"/>
          </p:cNvPicPr>
          <p:nvPr/>
        </p:nvPicPr>
        <p:blipFill>
          <a:blip r:embed="rId4" cstate="print"/>
          <a:srcRect/>
          <a:stretch>
            <a:fillRect/>
          </a:stretch>
        </p:blipFill>
        <p:spPr bwMode="auto">
          <a:xfrm>
            <a:off x="5353601" y="1542126"/>
            <a:ext cx="3684114" cy="431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177514" cy="1093104"/>
          </a:xfrm>
        </p:spPr>
        <p:txBody>
          <a:bodyPr/>
          <a:lstStyle/>
          <a:p>
            <a:pPr lvl="1"/>
            <a:r>
              <a:rPr lang="en-AU" sz="2400" dirty="0" smtClean="0"/>
              <a:t>Data Flow based Visual Programming</a:t>
            </a:r>
            <a:br>
              <a:rPr lang="en-AU" sz="2400" dirty="0" smtClean="0"/>
            </a:br>
            <a:r>
              <a:rPr lang="en-US" sz="1800" b="0" dirty="0" smtClean="0">
                <a:solidFill>
                  <a:schemeClr val="tx1"/>
                </a:solidFill>
              </a:rPr>
              <a:t>PROGRAPH [Others: ObjectFlow, The Cube Language, SWIFT, Taverna, …]</a:t>
            </a:r>
            <a:endParaRPr lang="en-US" sz="1800" b="0" dirty="0">
              <a:solidFill>
                <a:schemeClr val="tx1"/>
              </a:solidFill>
            </a:endParaRPr>
          </a:p>
        </p:txBody>
      </p:sp>
      <p:sp>
        <p:nvSpPr>
          <p:cNvPr id="3" name="Content Placeholder 2"/>
          <p:cNvSpPr>
            <a:spLocks noGrp="1"/>
          </p:cNvSpPr>
          <p:nvPr>
            <p:ph idx="1"/>
          </p:nvPr>
        </p:nvSpPr>
        <p:spPr>
          <a:xfrm>
            <a:off x="341452" y="2928395"/>
            <a:ext cx="4438892" cy="3538196"/>
          </a:xfrm>
        </p:spPr>
        <p:txBody>
          <a:bodyPr/>
          <a:lstStyle/>
          <a:p>
            <a:pPr marL="342900" lvl="1" indent="-342900" eaLnBrk="1" hangingPunct="1">
              <a:lnSpc>
                <a:spcPct val="90000"/>
              </a:lnSpc>
              <a:buClr>
                <a:schemeClr val="tx2"/>
              </a:buClr>
              <a:tabLst>
                <a:tab pos="8342313" algn="r"/>
              </a:tabLst>
              <a:defRPr/>
            </a:pPr>
            <a:r>
              <a:rPr lang="en-US" sz="2400" kern="1200" dirty="0" smtClean="0">
                <a:ea typeface="+mn-ea"/>
                <a:cs typeface="+mn-cs"/>
              </a:rPr>
              <a:t>General-purpose Data-flow driven VPL</a:t>
            </a:r>
          </a:p>
          <a:p>
            <a:pPr marL="342900" lvl="1" indent="-342900" eaLnBrk="1" hangingPunct="1">
              <a:lnSpc>
                <a:spcPct val="90000"/>
              </a:lnSpc>
              <a:buClr>
                <a:schemeClr val="tx2"/>
              </a:buClr>
              <a:tabLst>
                <a:tab pos="8342313" algn="r"/>
              </a:tabLst>
              <a:defRPr/>
            </a:pPr>
            <a:r>
              <a:rPr lang="en-US" sz="2400" kern="1200" dirty="0" smtClean="0">
                <a:ea typeface="+mn-ea"/>
                <a:cs typeface="+mn-cs"/>
              </a:rPr>
              <a:t>Information flows through components</a:t>
            </a:r>
          </a:p>
          <a:p>
            <a:pPr marL="342900" lvl="1" indent="-342900" eaLnBrk="1" hangingPunct="1">
              <a:lnSpc>
                <a:spcPct val="90000"/>
              </a:lnSpc>
              <a:buClr>
                <a:schemeClr val="tx2"/>
              </a:buClr>
              <a:tabLst>
                <a:tab pos="8342313" algn="r"/>
              </a:tabLst>
              <a:defRPr/>
            </a:pPr>
            <a:r>
              <a:rPr lang="en-US" sz="2400" kern="1200" dirty="0" smtClean="0">
                <a:ea typeface="+mn-ea"/>
                <a:cs typeface="+mn-cs"/>
              </a:rPr>
              <a:t>Data is transformed at certain points in the program</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dirty="0"/>
          </a:p>
        </p:txBody>
      </p:sp>
      <p:grpSp>
        <p:nvGrpSpPr>
          <p:cNvPr id="14" name="Group 13"/>
          <p:cNvGrpSpPr/>
          <p:nvPr/>
        </p:nvGrpSpPr>
        <p:grpSpPr>
          <a:xfrm>
            <a:off x="4761975" y="1842304"/>
            <a:ext cx="4289425" cy="4133850"/>
            <a:chOff x="4854575" y="1390891"/>
            <a:chExt cx="4289425" cy="4133850"/>
          </a:xfrm>
        </p:grpSpPr>
        <p:pic>
          <p:nvPicPr>
            <p:cNvPr id="7" name="Picture 3" descr="HelloWorldCase"/>
            <p:cNvPicPr>
              <a:picLocks noChangeAspect="1" noChangeArrowheads="1"/>
            </p:cNvPicPr>
            <p:nvPr/>
          </p:nvPicPr>
          <p:blipFill>
            <a:blip r:embed="rId3" cstate="print"/>
            <a:srcRect/>
            <a:stretch>
              <a:fillRect/>
            </a:stretch>
          </p:blipFill>
          <p:spPr bwMode="auto">
            <a:xfrm>
              <a:off x="4854575" y="1390891"/>
              <a:ext cx="4289425" cy="4133850"/>
            </a:xfrm>
            <a:prstGeom prst="rect">
              <a:avLst/>
            </a:prstGeom>
            <a:noFill/>
            <a:ln w="9525">
              <a:noFill/>
              <a:miter lim="800000"/>
              <a:headEnd/>
              <a:tailEnd/>
            </a:ln>
          </p:spPr>
        </p:pic>
        <p:sp>
          <p:nvSpPr>
            <p:cNvPr id="8" name="Text Box 4"/>
            <p:cNvSpPr txBox="1">
              <a:spLocks noChangeArrowheads="1"/>
            </p:cNvSpPr>
            <p:nvPr/>
          </p:nvSpPr>
          <p:spPr bwMode="auto">
            <a:xfrm>
              <a:off x="7472382" y="3838936"/>
              <a:ext cx="1335952" cy="366713"/>
            </a:xfrm>
            <a:prstGeom prst="rect">
              <a:avLst/>
            </a:prstGeom>
            <a:noFill/>
            <a:ln w="9525">
              <a:noFill/>
              <a:miter lim="800000"/>
              <a:headEnd/>
              <a:tailEnd/>
            </a:ln>
            <a:effectLst/>
          </p:spPr>
          <p:txBody>
            <a:bodyPr wrap="square">
              <a:spAutoFit/>
            </a:bodyPr>
            <a:lstStyle/>
            <a:p>
              <a:pPr>
                <a:spcBef>
                  <a:spcPct val="50000"/>
                </a:spcBef>
              </a:pPr>
              <a:r>
                <a:rPr lang="en-US" dirty="0"/>
                <a:t>Operations</a:t>
              </a:r>
            </a:p>
          </p:txBody>
        </p:sp>
        <p:sp>
          <p:nvSpPr>
            <p:cNvPr id="10" name="Line 6"/>
            <p:cNvSpPr>
              <a:spLocks noChangeShapeType="1"/>
            </p:cNvSpPr>
            <p:nvPr/>
          </p:nvSpPr>
          <p:spPr bwMode="auto">
            <a:xfrm flipH="1">
              <a:off x="7187877" y="4178461"/>
              <a:ext cx="1053297" cy="92597"/>
            </a:xfrm>
            <a:prstGeom prst="line">
              <a:avLst/>
            </a:prstGeom>
            <a:noFill/>
            <a:ln w="9525">
              <a:solidFill>
                <a:schemeClr val="tx1"/>
              </a:solidFill>
              <a:round/>
              <a:headEnd/>
              <a:tailEnd type="triangle" w="med" len="med"/>
            </a:ln>
            <a:effectLst/>
          </p:spPr>
          <p:txBody>
            <a:bodyPr/>
            <a:lstStyle/>
            <a:p>
              <a:endParaRPr lang="en-US"/>
            </a:p>
          </p:txBody>
        </p:sp>
        <p:sp>
          <p:nvSpPr>
            <p:cNvPr id="11" name="Line 7"/>
            <p:cNvSpPr>
              <a:spLocks noChangeShapeType="1"/>
            </p:cNvSpPr>
            <p:nvPr/>
          </p:nvSpPr>
          <p:spPr bwMode="auto">
            <a:xfrm flipH="1" flipV="1">
              <a:off x="8102277" y="3275635"/>
              <a:ext cx="243069" cy="601884"/>
            </a:xfrm>
            <a:prstGeom prst="line">
              <a:avLst/>
            </a:prstGeom>
            <a:noFill/>
            <a:ln w="9525">
              <a:solidFill>
                <a:schemeClr val="tx1"/>
              </a:solidFill>
              <a:round/>
              <a:headEnd/>
              <a:tailEnd type="triangle" w="med" len="med"/>
            </a:ln>
            <a:effectLst/>
          </p:spPr>
          <p:txBody>
            <a:bodyPr/>
            <a:lstStyle/>
            <a:p>
              <a:endParaRPr lang="en-US"/>
            </a:p>
          </p:txBody>
        </p:sp>
        <p:sp>
          <p:nvSpPr>
            <p:cNvPr id="12" name="Text Box 8"/>
            <p:cNvSpPr txBox="1">
              <a:spLocks noChangeArrowheads="1"/>
            </p:cNvSpPr>
            <p:nvPr/>
          </p:nvSpPr>
          <p:spPr bwMode="auto">
            <a:xfrm>
              <a:off x="5798916" y="1870276"/>
              <a:ext cx="1551932" cy="369332"/>
            </a:xfrm>
            <a:prstGeom prst="rect">
              <a:avLst/>
            </a:prstGeom>
            <a:noFill/>
            <a:ln w="9525">
              <a:noFill/>
              <a:miter lim="800000"/>
              <a:headEnd/>
              <a:tailEnd/>
            </a:ln>
            <a:effectLst/>
          </p:spPr>
          <p:txBody>
            <a:bodyPr wrap="square">
              <a:spAutoFit/>
            </a:bodyPr>
            <a:lstStyle/>
            <a:p>
              <a:pPr algn="ctr">
                <a:spcBef>
                  <a:spcPct val="50000"/>
                </a:spcBef>
              </a:pPr>
              <a:r>
                <a:rPr lang="en-US" dirty="0"/>
                <a:t>Method case</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AU" sz="2800" dirty="0" smtClean="0"/>
              <a:t>Data Flow based Visual Programming </a:t>
            </a:r>
            <a:r>
              <a:rPr lang="en-US" sz="4000" dirty="0" smtClean="0"/>
              <a:t/>
            </a:r>
            <a:br>
              <a:rPr lang="en-US" sz="4000" dirty="0" smtClean="0"/>
            </a:br>
            <a:r>
              <a:rPr lang="en-US" sz="1800" dirty="0" smtClean="0"/>
              <a:t> </a:t>
            </a:r>
            <a:r>
              <a:rPr lang="en-US" sz="1800" dirty="0" smtClean="0">
                <a:solidFill>
                  <a:schemeClr val="tx1"/>
                </a:solidFill>
              </a:rPr>
              <a:t>Yahoo Pipes (http://pipes.yahoo.com)</a:t>
            </a:r>
          </a:p>
        </p:txBody>
      </p:sp>
      <p:pic>
        <p:nvPicPr>
          <p:cNvPr id="10" name="Picture 3"/>
          <p:cNvPicPr>
            <a:picLocks noGrp="1" noChangeAspect="1" noChangeArrowheads="1"/>
          </p:cNvPicPr>
          <p:nvPr>
            <p:ph idx="1"/>
          </p:nvPr>
        </p:nvPicPr>
        <p:blipFill>
          <a:blip r:embed="rId3" cstate="print"/>
          <a:srcRect/>
          <a:stretch>
            <a:fillRect/>
          </a:stretch>
        </p:blipFill>
        <p:spPr bwMode="auto">
          <a:xfrm>
            <a:off x="822087" y="1719263"/>
            <a:ext cx="7499825" cy="4411662"/>
          </a:xfrm>
          <a:prstGeom prst="rect">
            <a:avLst/>
          </a:prstGeom>
          <a:noFill/>
          <a:ln w="9525">
            <a:noFill/>
            <a:miter lim="800000"/>
            <a:headEnd/>
            <a:tailEnd/>
          </a:ln>
        </p:spPr>
      </p:pic>
      <p:sp>
        <p:nvSpPr>
          <p:cNvPr id="11" name="Rectangle 10"/>
          <p:cNvSpPr/>
          <p:nvPr/>
        </p:nvSpPr>
        <p:spPr>
          <a:xfrm>
            <a:off x="6904300" y="1948366"/>
            <a:ext cx="1660966" cy="646331"/>
          </a:xfrm>
          <a:prstGeom prst="rect">
            <a:avLst/>
          </a:prstGeom>
        </p:spPr>
        <p:txBody>
          <a:bodyPr wrap="square">
            <a:spAutoFit/>
          </a:bodyPr>
          <a:lstStyle/>
          <a:p>
            <a:r>
              <a:rPr lang="en-US" dirty="0" smtClean="0"/>
              <a:t>Data-feed aggregation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sz="2800" dirty="0" smtClean="0"/>
              <a:t>Another Data Flow based VPL</a:t>
            </a:r>
            <a:r>
              <a:rPr lang="en-US" sz="4000" dirty="0" smtClean="0"/>
              <a:t/>
            </a:r>
            <a:br>
              <a:rPr lang="en-US" sz="4000" dirty="0" smtClean="0"/>
            </a:br>
            <a:r>
              <a:rPr lang="en-US" sz="1800" dirty="0" smtClean="0">
                <a:solidFill>
                  <a:schemeClr val="tx1"/>
                </a:solidFill>
              </a:rPr>
              <a:t>SWiFT– a web-based workflow tool for high-level web service composition</a:t>
            </a:r>
          </a:p>
        </p:txBody>
      </p:sp>
      <p:pic>
        <p:nvPicPr>
          <p:cNvPr id="22530" name="Picture 2"/>
          <p:cNvPicPr>
            <a:picLocks noChangeAspect="1" noChangeArrowheads="1"/>
          </p:cNvPicPr>
          <p:nvPr/>
        </p:nvPicPr>
        <p:blipFill>
          <a:blip r:embed="rId3" cstate="print"/>
          <a:srcRect/>
          <a:stretch>
            <a:fillRect/>
          </a:stretch>
        </p:blipFill>
        <p:spPr bwMode="auto">
          <a:xfrm>
            <a:off x="960700" y="1194614"/>
            <a:ext cx="7581418" cy="3689902"/>
          </a:xfrm>
          <a:prstGeom prst="rect">
            <a:avLst/>
          </a:prstGeom>
          <a:noFill/>
          <a:ln w="9525">
            <a:noFill/>
            <a:miter lim="800000"/>
            <a:headEnd/>
            <a:tailEnd/>
          </a:ln>
        </p:spPr>
      </p:pic>
      <p:sp>
        <p:nvSpPr>
          <p:cNvPr id="8" name="Rectangle 7"/>
          <p:cNvSpPr/>
          <p:nvPr/>
        </p:nvSpPr>
        <p:spPr>
          <a:xfrm>
            <a:off x="734992" y="5096680"/>
            <a:ext cx="7969169" cy="923330"/>
          </a:xfrm>
          <a:prstGeom prst="rect">
            <a:avLst/>
          </a:prstGeom>
        </p:spPr>
        <p:txBody>
          <a:bodyPr wrap="square">
            <a:spAutoFit/>
          </a:bodyPr>
          <a:lstStyle/>
          <a:p>
            <a:pPr marL="692150" lvl="1" indent="-347663" eaLnBrk="0" hangingPunct="0">
              <a:spcBef>
                <a:spcPct val="20000"/>
              </a:spcBef>
              <a:buClr>
                <a:schemeClr val="accent2"/>
              </a:buClr>
              <a:buSzPct val="70000"/>
              <a:buFont typeface="Wingdings" pitchFamily="2" charset="2"/>
              <a:buChar char="l"/>
            </a:pPr>
            <a:r>
              <a:rPr lang="en-US" dirty="0" smtClean="0"/>
              <a:t>Supports heterogeneous, interactive, web-service composition and provides feedback for quality attributes such as performance, security/privacy (in progress)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26</a:t>
            </a:fld>
            <a:endParaRPr lang="en-US" altLang="en-US" smtClean="0"/>
          </a:p>
        </p:txBody>
      </p:sp>
      <p:sp>
        <p:nvSpPr>
          <p:cNvPr id="6147" name="Rectangle 2"/>
          <p:cNvSpPr>
            <a:spLocks noGrp="1" noChangeArrowheads="1"/>
          </p:cNvSpPr>
          <p:nvPr>
            <p:ph type="title"/>
          </p:nvPr>
        </p:nvSpPr>
        <p:spPr>
          <a:xfrm>
            <a:off x="231494" y="376877"/>
            <a:ext cx="8912506" cy="977357"/>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VPL research – Classification based on Visual Representations</a:t>
            </a:r>
            <a:endParaRPr lang="en-US" sz="1800" dirty="0" smtClean="0">
              <a:solidFill>
                <a:schemeClr val="accent2"/>
              </a:solidFill>
              <a:latin typeface="+mn-lt"/>
              <a:cs typeface="Tahoma" pitchFamily="34" charset="0"/>
            </a:endParaRPr>
          </a:p>
        </p:txBody>
      </p:sp>
      <p:sp>
        <p:nvSpPr>
          <p:cNvPr id="6" name="Content Placeholder 2"/>
          <p:cNvSpPr>
            <a:spLocks noGrp="1"/>
          </p:cNvSpPr>
          <p:nvPr>
            <p:ph idx="1"/>
          </p:nvPr>
        </p:nvSpPr>
        <p:spPr>
          <a:xfrm>
            <a:off x="457200" y="1719263"/>
            <a:ext cx="8229600" cy="4411662"/>
          </a:xfrm>
        </p:spPr>
        <p:txBody>
          <a:bodyPr/>
          <a:lstStyle/>
          <a:p>
            <a:pPr eaLnBrk="1" hangingPunct="1">
              <a:lnSpc>
                <a:spcPct val="90000"/>
              </a:lnSpc>
              <a:tabLst>
                <a:tab pos="8342313" algn="r"/>
              </a:tabLst>
              <a:defRPr/>
            </a:pPr>
            <a:r>
              <a:rPr lang="en-US" sz="2400" kern="1200" dirty="0" smtClean="0"/>
              <a:t>Diagrammatic languages</a:t>
            </a:r>
          </a:p>
          <a:p>
            <a:pPr eaLnBrk="1" hangingPunct="1">
              <a:lnSpc>
                <a:spcPct val="90000"/>
              </a:lnSpc>
              <a:tabLst>
                <a:tab pos="8342313" algn="r"/>
              </a:tabLst>
              <a:defRPr/>
            </a:pPr>
            <a:r>
              <a:rPr lang="en-US" sz="2400" kern="1200" dirty="0" smtClean="0"/>
              <a:t>Iconic languages</a:t>
            </a:r>
          </a:p>
          <a:p>
            <a:pPr eaLnBrk="1" hangingPunct="1">
              <a:lnSpc>
                <a:spcPct val="90000"/>
              </a:lnSpc>
              <a:tabLst>
                <a:tab pos="8342313" algn="r"/>
              </a:tabLst>
              <a:defRPr/>
            </a:pPr>
            <a:r>
              <a:rPr lang="en-US" sz="2400" kern="1200" dirty="0" smtClean="0"/>
              <a:t>Languages based on static pictorial sequences</a:t>
            </a:r>
          </a:p>
          <a:p>
            <a:pPr eaLnBrk="1" hangingPunct="1">
              <a:lnSpc>
                <a:spcPct val="90000"/>
              </a:lnSpc>
              <a:tabLst>
                <a:tab pos="8342313" algn="r"/>
              </a:tabLst>
              <a:defRPr/>
            </a:pPr>
            <a:r>
              <a:rPr lang="en-US" sz="2400" kern="1200" dirty="0" smtClean="0"/>
              <a:t>Sound- or speech-based languages</a:t>
            </a:r>
            <a:endParaRPr lang="en-US" sz="2400" kern="1200" dirty="0" smtClean="0">
              <a:ea typeface="+mn-ea"/>
              <a:cs typeface="+mn-cs"/>
            </a:endParaRPr>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sz="2800" dirty="0" smtClean="0"/>
              <a:t>Iconic Languages</a:t>
            </a:r>
            <a:r>
              <a:rPr lang="en-US" sz="2400" dirty="0" smtClean="0"/>
              <a:t/>
            </a:r>
            <a:br>
              <a:rPr lang="en-US" sz="2400" dirty="0" smtClean="0"/>
            </a:br>
            <a:r>
              <a:rPr lang="en-US" sz="1800" dirty="0" smtClean="0">
                <a:solidFill>
                  <a:schemeClr val="tx1"/>
                </a:solidFill>
              </a:rPr>
              <a:t>Toon Talk             </a:t>
            </a:r>
            <a:r>
              <a:rPr lang="en-US" sz="1600" b="0" dirty="0" smtClean="0">
                <a:solidFill>
                  <a:schemeClr val="tx1"/>
                </a:solidFill>
              </a:rPr>
              <a:t>http://www.toontalk.com</a:t>
            </a:r>
          </a:p>
        </p:txBody>
      </p:sp>
      <p:sp>
        <p:nvSpPr>
          <p:cNvPr id="23" name="Text Box 19"/>
          <p:cNvSpPr txBox="1">
            <a:spLocks noChangeArrowheads="1"/>
          </p:cNvSpPr>
          <p:nvPr/>
        </p:nvSpPr>
        <p:spPr bwMode="auto">
          <a:xfrm>
            <a:off x="1414463" y="3715775"/>
            <a:ext cx="296862" cy="336550"/>
          </a:xfrm>
          <a:prstGeom prst="rect">
            <a:avLst/>
          </a:prstGeom>
          <a:noFill/>
          <a:ln w="12700">
            <a:noFill/>
            <a:miter lim="800000"/>
            <a:headEnd type="none" w="sm" len="sm"/>
            <a:tailEnd type="none" w="sm" len="sm"/>
          </a:ln>
          <a:effectLst/>
        </p:spPr>
        <p:txBody>
          <a:bodyPr wrap="none">
            <a:spAutoFit/>
          </a:bodyPr>
          <a:lstStyle/>
          <a:p>
            <a:pPr algn="ctr"/>
            <a:r>
              <a:rPr lang="en-AU" sz="1600" i="1">
                <a:latin typeface="Arial" pitchFamily="34" charset="0"/>
              </a:rPr>
              <a:t>a</a:t>
            </a:r>
            <a:endParaRPr lang="en-AU" sz="2800" i="1">
              <a:latin typeface="Arial" pitchFamily="34" charset="0"/>
            </a:endParaRPr>
          </a:p>
        </p:txBody>
      </p:sp>
      <p:sp>
        <p:nvSpPr>
          <p:cNvPr id="24" name="Text Box 24"/>
          <p:cNvSpPr txBox="1">
            <a:spLocks noChangeArrowheads="1"/>
          </p:cNvSpPr>
          <p:nvPr/>
        </p:nvSpPr>
        <p:spPr bwMode="auto">
          <a:xfrm>
            <a:off x="3993145" y="3013578"/>
            <a:ext cx="285750" cy="336550"/>
          </a:xfrm>
          <a:prstGeom prst="rect">
            <a:avLst/>
          </a:prstGeom>
          <a:noFill/>
          <a:ln w="12700">
            <a:noFill/>
            <a:miter lim="800000"/>
            <a:headEnd type="none" w="sm" len="sm"/>
            <a:tailEnd type="none" w="sm" len="sm"/>
          </a:ln>
          <a:effectLst/>
        </p:spPr>
        <p:txBody>
          <a:bodyPr wrap="none">
            <a:spAutoFit/>
          </a:bodyPr>
          <a:lstStyle/>
          <a:p>
            <a:pPr algn="ctr"/>
            <a:r>
              <a:rPr lang="en-AU" sz="1600" i="1" dirty="0">
                <a:latin typeface="Arial" pitchFamily="34" charset="0"/>
              </a:rPr>
              <a:t>c</a:t>
            </a:r>
            <a:endParaRPr lang="en-AU" sz="2800" i="1" dirty="0">
              <a:latin typeface="Arial" pitchFamily="34" charset="0"/>
            </a:endParaRPr>
          </a:p>
        </p:txBody>
      </p:sp>
      <p:graphicFrame>
        <p:nvGraphicFramePr>
          <p:cNvPr id="5122" name="Object 2"/>
          <p:cNvGraphicFramePr>
            <a:graphicFrameLocks noChangeAspect="1"/>
          </p:cNvGraphicFramePr>
          <p:nvPr/>
        </p:nvGraphicFramePr>
        <p:xfrm>
          <a:off x="830752" y="1195753"/>
          <a:ext cx="6695464" cy="5020146"/>
        </p:xfrm>
        <a:graphic>
          <a:graphicData uri="http://schemas.openxmlformats.org/presentationml/2006/ole">
            <p:oleObj spid="_x0000_s5122" name="Document" r:id="rId4" imgW="6096851" imgH="4572638" progId="Word.Documen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sz="2400" dirty="0" smtClean="0"/>
              <a:t>Diagrammatic Languages</a:t>
            </a:r>
            <a:r>
              <a:rPr lang="en-US" sz="4000" dirty="0" smtClean="0"/>
              <a:t/>
            </a:r>
            <a:br>
              <a:rPr lang="en-US" sz="4000" dirty="0" smtClean="0"/>
            </a:br>
            <a:endParaRPr lang="en-US" sz="1600" dirty="0" smtClean="0">
              <a:solidFill>
                <a:schemeClr val="tx1"/>
              </a:solidFill>
            </a:endParaRPr>
          </a:p>
        </p:txBody>
      </p:sp>
      <p:grpSp>
        <p:nvGrpSpPr>
          <p:cNvPr id="8" name="Group 4"/>
          <p:cNvGrpSpPr>
            <a:grpSpLocks/>
          </p:cNvGrpSpPr>
          <p:nvPr/>
        </p:nvGrpSpPr>
        <p:grpSpPr bwMode="auto">
          <a:xfrm>
            <a:off x="892175" y="1686950"/>
            <a:ext cx="2032000" cy="2032000"/>
            <a:chOff x="704" y="960"/>
            <a:chExt cx="1280" cy="1280"/>
          </a:xfrm>
        </p:grpSpPr>
        <p:sp>
          <p:nvSpPr>
            <p:cNvPr id="9" name="Rectangle 8"/>
            <p:cNvSpPr>
              <a:spLocks noChangeArrowheads="1"/>
            </p:cNvSpPr>
            <p:nvPr/>
          </p:nvSpPr>
          <p:spPr bwMode="auto">
            <a:xfrm>
              <a:off x="704" y="960"/>
              <a:ext cx="880" cy="88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0" name="Rectangle 9"/>
            <p:cNvSpPr>
              <a:spLocks noChangeArrowheads="1"/>
            </p:cNvSpPr>
            <p:nvPr/>
          </p:nvSpPr>
          <p:spPr bwMode="auto">
            <a:xfrm>
              <a:off x="1584" y="1840"/>
              <a:ext cx="400" cy="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1" name="Rectangle 10"/>
            <p:cNvSpPr>
              <a:spLocks noChangeArrowheads="1"/>
            </p:cNvSpPr>
            <p:nvPr/>
          </p:nvSpPr>
          <p:spPr bwMode="auto">
            <a:xfrm>
              <a:off x="1584" y="960"/>
              <a:ext cx="400" cy="880"/>
            </a:xfrm>
            <a:prstGeom prst="rect">
              <a:avLst/>
            </a:prstGeom>
            <a:solidFill>
              <a:srgbClr val="FF9900">
                <a:alpha val="50000"/>
              </a:srgbClr>
            </a:solidFill>
            <a:ln w="12700">
              <a:solidFill>
                <a:schemeClr val="tx1"/>
              </a:solidFill>
              <a:miter lim="800000"/>
              <a:headEnd type="none" w="sm" len="sm"/>
              <a:tailEnd type="none" w="sm" len="sm"/>
            </a:ln>
            <a:effectLst/>
          </p:spPr>
          <p:txBody>
            <a:bodyPr wrap="none" anchor="ctr"/>
            <a:lstStyle/>
            <a:p>
              <a:endParaRPr lang="en-US"/>
            </a:p>
          </p:txBody>
        </p:sp>
        <p:sp>
          <p:nvSpPr>
            <p:cNvPr id="12" name="Rectangle 11"/>
            <p:cNvSpPr>
              <a:spLocks noChangeArrowheads="1"/>
            </p:cNvSpPr>
            <p:nvPr/>
          </p:nvSpPr>
          <p:spPr bwMode="auto">
            <a:xfrm>
              <a:off x="704" y="1840"/>
              <a:ext cx="880" cy="400"/>
            </a:xfrm>
            <a:prstGeom prst="rect">
              <a:avLst/>
            </a:prstGeom>
            <a:solidFill>
              <a:srgbClr val="008080">
                <a:alpha val="50000"/>
              </a:srgbClr>
            </a:solidFill>
            <a:ln w="12700">
              <a:solidFill>
                <a:schemeClr val="tx1"/>
              </a:solidFill>
              <a:miter lim="800000"/>
              <a:headEnd type="none" w="sm" len="sm"/>
              <a:tailEnd type="none" w="sm" len="sm"/>
            </a:ln>
            <a:effectLst/>
          </p:spPr>
          <p:txBody>
            <a:bodyPr wrap="none" anchor="ctr"/>
            <a:lstStyle/>
            <a:p>
              <a:endParaRPr lang="en-US"/>
            </a:p>
          </p:txBody>
        </p:sp>
        <p:sp>
          <p:nvSpPr>
            <p:cNvPr id="13" name="Line 9"/>
            <p:cNvSpPr>
              <a:spLocks noChangeShapeType="1"/>
            </p:cNvSpPr>
            <p:nvPr/>
          </p:nvSpPr>
          <p:spPr bwMode="auto">
            <a:xfrm>
              <a:off x="704" y="1840"/>
              <a:ext cx="880" cy="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4" name="Line 10"/>
            <p:cNvSpPr>
              <a:spLocks noChangeShapeType="1"/>
            </p:cNvSpPr>
            <p:nvPr/>
          </p:nvSpPr>
          <p:spPr bwMode="auto">
            <a:xfrm flipH="1">
              <a:off x="1584" y="960"/>
              <a:ext cx="400" cy="88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5" name="Group 11"/>
          <p:cNvGrpSpPr>
            <a:grpSpLocks/>
          </p:cNvGrpSpPr>
          <p:nvPr/>
        </p:nvGrpSpPr>
        <p:grpSpPr bwMode="auto">
          <a:xfrm>
            <a:off x="3390297" y="1718499"/>
            <a:ext cx="2032000" cy="2032000"/>
            <a:chOff x="1984" y="960"/>
            <a:chExt cx="1280" cy="1280"/>
          </a:xfrm>
        </p:grpSpPr>
        <p:sp>
          <p:nvSpPr>
            <p:cNvPr id="16" name="Rectangle 15"/>
            <p:cNvSpPr>
              <a:spLocks noChangeArrowheads="1"/>
            </p:cNvSpPr>
            <p:nvPr/>
          </p:nvSpPr>
          <p:spPr bwMode="auto">
            <a:xfrm>
              <a:off x="1984" y="960"/>
              <a:ext cx="1280" cy="128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7" name="Rectangle 16"/>
            <p:cNvSpPr>
              <a:spLocks noChangeArrowheads="1"/>
            </p:cNvSpPr>
            <p:nvPr/>
          </p:nvSpPr>
          <p:spPr bwMode="auto">
            <a:xfrm>
              <a:off x="2384" y="960"/>
              <a:ext cx="880" cy="400"/>
            </a:xfrm>
            <a:prstGeom prst="rect">
              <a:avLst/>
            </a:prstGeom>
            <a:solidFill>
              <a:srgbClr val="008080">
                <a:alpha val="50000"/>
              </a:srgbClr>
            </a:solidFill>
            <a:ln w="12700">
              <a:solidFill>
                <a:schemeClr val="tx1"/>
              </a:solidFill>
              <a:miter lim="800000"/>
              <a:headEnd type="none" w="sm" len="sm"/>
              <a:tailEnd type="none" w="sm" len="sm"/>
            </a:ln>
            <a:effectLst/>
          </p:spPr>
          <p:txBody>
            <a:bodyPr wrap="none" anchor="ctr"/>
            <a:lstStyle/>
            <a:p>
              <a:endParaRPr lang="en-US"/>
            </a:p>
          </p:txBody>
        </p:sp>
        <p:sp>
          <p:nvSpPr>
            <p:cNvPr id="18" name="Rectangle 17"/>
            <p:cNvSpPr>
              <a:spLocks noChangeArrowheads="1"/>
            </p:cNvSpPr>
            <p:nvPr/>
          </p:nvSpPr>
          <p:spPr bwMode="auto">
            <a:xfrm>
              <a:off x="2864" y="1360"/>
              <a:ext cx="400" cy="880"/>
            </a:xfrm>
            <a:prstGeom prst="rect">
              <a:avLst/>
            </a:prstGeom>
            <a:solidFill>
              <a:srgbClr val="FF9900">
                <a:alpha val="50000"/>
              </a:srgbClr>
            </a:solidFill>
            <a:ln w="12700">
              <a:solidFill>
                <a:schemeClr val="tx1"/>
              </a:solidFill>
              <a:miter lim="800000"/>
              <a:headEnd type="none" w="sm" len="sm"/>
              <a:tailEnd type="none" w="sm" len="sm"/>
            </a:ln>
            <a:effectLst/>
          </p:spPr>
          <p:txBody>
            <a:bodyPr wrap="none" anchor="ctr"/>
            <a:lstStyle/>
            <a:p>
              <a:endParaRPr lang="en-US"/>
            </a:p>
          </p:txBody>
        </p:sp>
        <p:sp>
          <p:nvSpPr>
            <p:cNvPr id="19" name="Rectangle 18"/>
            <p:cNvSpPr>
              <a:spLocks noChangeArrowheads="1"/>
            </p:cNvSpPr>
            <p:nvPr/>
          </p:nvSpPr>
          <p:spPr bwMode="auto">
            <a:xfrm>
              <a:off x="1984" y="1840"/>
              <a:ext cx="880" cy="400"/>
            </a:xfrm>
            <a:prstGeom prst="rect">
              <a:avLst/>
            </a:prstGeom>
            <a:solidFill>
              <a:srgbClr val="008080">
                <a:alpha val="50000"/>
              </a:srgbClr>
            </a:solidFill>
            <a:ln w="12700">
              <a:solidFill>
                <a:schemeClr val="tx1"/>
              </a:solidFill>
              <a:miter lim="800000"/>
              <a:headEnd type="none" w="sm" len="sm"/>
              <a:tailEnd type="none" w="sm" len="sm"/>
            </a:ln>
            <a:effectLst/>
          </p:spPr>
          <p:txBody>
            <a:bodyPr wrap="none" anchor="ctr"/>
            <a:lstStyle/>
            <a:p>
              <a:endParaRPr lang="en-US"/>
            </a:p>
          </p:txBody>
        </p:sp>
        <p:sp>
          <p:nvSpPr>
            <p:cNvPr id="20" name="Rectangle 19"/>
            <p:cNvSpPr>
              <a:spLocks noChangeArrowheads="1"/>
            </p:cNvSpPr>
            <p:nvPr/>
          </p:nvSpPr>
          <p:spPr bwMode="auto">
            <a:xfrm>
              <a:off x="1984" y="960"/>
              <a:ext cx="400" cy="880"/>
            </a:xfrm>
            <a:prstGeom prst="rect">
              <a:avLst/>
            </a:prstGeom>
            <a:solidFill>
              <a:srgbClr val="FF9900">
                <a:alpha val="50000"/>
              </a:srgbClr>
            </a:solidFill>
            <a:ln w="12700">
              <a:solidFill>
                <a:schemeClr val="tx1"/>
              </a:solidFill>
              <a:miter lim="800000"/>
              <a:headEnd type="none" w="sm" len="sm"/>
              <a:tailEnd type="none" w="sm" len="sm"/>
            </a:ln>
            <a:effectLst/>
          </p:spPr>
          <p:txBody>
            <a:bodyPr wrap="none" anchor="ctr"/>
            <a:lstStyle/>
            <a:p>
              <a:endParaRPr lang="en-US"/>
            </a:p>
          </p:txBody>
        </p:sp>
        <p:sp>
          <p:nvSpPr>
            <p:cNvPr id="21" name="Rectangle 20"/>
            <p:cNvSpPr>
              <a:spLocks noChangeArrowheads="1"/>
            </p:cNvSpPr>
            <p:nvPr/>
          </p:nvSpPr>
          <p:spPr bwMode="auto">
            <a:xfrm rot="17700000">
              <a:off x="2144" y="1112"/>
              <a:ext cx="966" cy="966"/>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grpSp>
      <p:sp>
        <p:nvSpPr>
          <p:cNvPr id="22" name="Text Box 18"/>
          <p:cNvSpPr txBox="1">
            <a:spLocks noChangeArrowheads="1"/>
          </p:cNvSpPr>
          <p:nvPr/>
        </p:nvSpPr>
        <p:spPr bwMode="auto">
          <a:xfrm>
            <a:off x="584200" y="3214125"/>
            <a:ext cx="296863" cy="336550"/>
          </a:xfrm>
          <a:prstGeom prst="rect">
            <a:avLst/>
          </a:prstGeom>
          <a:noFill/>
          <a:ln w="12700">
            <a:noFill/>
            <a:miter lim="800000"/>
            <a:headEnd type="none" w="sm" len="sm"/>
            <a:tailEnd type="none" w="sm" len="sm"/>
          </a:ln>
          <a:effectLst/>
        </p:spPr>
        <p:txBody>
          <a:bodyPr wrap="none">
            <a:spAutoFit/>
          </a:bodyPr>
          <a:lstStyle/>
          <a:p>
            <a:pPr algn="ctr"/>
            <a:r>
              <a:rPr lang="en-AU" sz="1600" i="1" dirty="0">
                <a:latin typeface="Arial" pitchFamily="34" charset="0"/>
              </a:rPr>
              <a:t>b</a:t>
            </a:r>
            <a:endParaRPr lang="en-AU" sz="2800" i="1" dirty="0">
              <a:latin typeface="Arial" pitchFamily="34" charset="0"/>
            </a:endParaRPr>
          </a:p>
        </p:txBody>
      </p:sp>
      <p:sp>
        <p:nvSpPr>
          <p:cNvPr id="23" name="Text Box 19"/>
          <p:cNvSpPr txBox="1">
            <a:spLocks noChangeArrowheads="1"/>
          </p:cNvSpPr>
          <p:nvPr/>
        </p:nvSpPr>
        <p:spPr bwMode="auto">
          <a:xfrm>
            <a:off x="1414463" y="3715775"/>
            <a:ext cx="296862" cy="336550"/>
          </a:xfrm>
          <a:prstGeom prst="rect">
            <a:avLst/>
          </a:prstGeom>
          <a:noFill/>
          <a:ln w="12700">
            <a:noFill/>
            <a:miter lim="800000"/>
            <a:headEnd type="none" w="sm" len="sm"/>
            <a:tailEnd type="none" w="sm" len="sm"/>
          </a:ln>
          <a:effectLst/>
        </p:spPr>
        <p:txBody>
          <a:bodyPr wrap="none">
            <a:spAutoFit/>
          </a:bodyPr>
          <a:lstStyle/>
          <a:p>
            <a:pPr algn="ctr"/>
            <a:r>
              <a:rPr lang="en-AU" sz="1600" i="1">
                <a:latin typeface="Arial" pitchFamily="34" charset="0"/>
              </a:rPr>
              <a:t>a</a:t>
            </a:r>
            <a:endParaRPr lang="en-AU" sz="2800" i="1">
              <a:latin typeface="Arial" pitchFamily="34" charset="0"/>
            </a:endParaRPr>
          </a:p>
        </p:txBody>
      </p:sp>
      <p:sp>
        <p:nvSpPr>
          <p:cNvPr id="24" name="Text Box 24"/>
          <p:cNvSpPr txBox="1">
            <a:spLocks noChangeArrowheads="1"/>
          </p:cNvSpPr>
          <p:nvPr/>
        </p:nvSpPr>
        <p:spPr bwMode="auto">
          <a:xfrm>
            <a:off x="3993145" y="3013578"/>
            <a:ext cx="285750" cy="336550"/>
          </a:xfrm>
          <a:prstGeom prst="rect">
            <a:avLst/>
          </a:prstGeom>
          <a:noFill/>
          <a:ln w="12700">
            <a:noFill/>
            <a:miter lim="800000"/>
            <a:headEnd type="none" w="sm" len="sm"/>
            <a:tailEnd type="none" w="sm" len="sm"/>
          </a:ln>
          <a:effectLst/>
        </p:spPr>
        <p:txBody>
          <a:bodyPr wrap="none">
            <a:spAutoFit/>
          </a:bodyPr>
          <a:lstStyle/>
          <a:p>
            <a:pPr algn="ctr"/>
            <a:r>
              <a:rPr lang="en-AU" sz="1600" i="1" dirty="0">
                <a:latin typeface="Arial" pitchFamily="34" charset="0"/>
              </a:rPr>
              <a:t>c</a:t>
            </a:r>
            <a:endParaRPr lang="en-AU" sz="2800" i="1" dirty="0">
              <a:latin typeface="Arial" pitchFamily="34" charset="0"/>
            </a:endParaRPr>
          </a:p>
        </p:txBody>
      </p:sp>
      <p:pic>
        <p:nvPicPr>
          <p:cNvPr id="25" name="Picture 3"/>
          <p:cNvPicPr>
            <a:picLocks noChangeAspect="1" noChangeArrowheads="1"/>
          </p:cNvPicPr>
          <p:nvPr/>
        </p:nvPicPr>
        <p:blipFill>
          <a:blip r:embed="rId3" cstate="print"/>
          <a:srcRect/>
          <a:stretch>
            <a:fillRect/>
          </a:stretch>
        </p:blipFill>
        <p:spPr bwMode="auto">
          <a:xfrm>
            <a:off x="912551" y="4178460"/>
            <a:ext cx="3442303" cy="2401747"/>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sz="4000" dirty="0" smtClean="0"/>
              <a:t>Using 3D Icons</a:t>
            </a:r>
            <a:br>
              <a:rPr lang="en-US" sz="4000" dirty="0" smtClean="0"/>
            </a:br>
            <a:r>
              <a:rPr lang="en-US" sz="1600" dirty="0" smtClean="0">
                <a:solidFill>
                  <a:schemeClr val="tx1"/>
                </a:solidFill>
              </a:rPr>
              <a:t>Microsoft Kodu -- a software designed to program games with a 3D Interface (http://en.wikipedia.org/wiki/Kodu)</a:t>
            </a:r>
          </a:p>
        </p:txBody>
      </p:sp>
      <p:sp>
        <p:nvSpPr>
          <p:cNvPr id="7" name="Rectangle 6"/>
          <p:cNvSpPr/>
          <p:nvPr/>
        </p:nvSpPr>
        <p:spPr>
          <a:xfrm>
            <a:off x="723417" y="4517946"/>
            <a:ext cx="7969169" cy="1588127"/>
          </a:xfrm>
          <a:prstGeom prst="rect">
            <a:avLst/>
          </a:prstGeom>
        </p:spPr>
        <p:txBody>
          <a:bodyPr wrap="square">
            <a:spAutoFit/>
          </a:bodyPr>
          <a:lstStyle/>
          <a:p>
            <a:pPr marL="692150" lvl="1" indent="-347663" eaLnBrk="0" hangingPunct="0">
              <a:spcBef>
                <a:spcPct val="20000"/>
              </a:spcBef>
              <a:buClr>
                <a:schemeClr val="accent2"/>
              </a:buClr>
              <a:buSzPct val="70000"/>
              <a:buFont typeface="Wingdings" pitchFamily="2" charset="2"/>
              <a:buChar char="l"/>
            </a:pPr>
            <a:r>
              <a:rPr lang="en-US" dirty="0" smtClean="0"/>
              <a:t>It avoids typing code by having users construct programs using visual elements via a game controller</a:t>
            </a:r>
          </a:p>
          <a:p>
            <a:pPr marL="692150" lvl="1" indent="-347663" eaLnBrk="0" hangingPunct="0">
              <a:spcBef>
                <a:spcPct val="20000"/>
              </a:spcBef>
              <a:buClr>
                <a:schemeClr val="accent2"/>
              </a:buClr>
              <a:buSzPct val="70000"/>
              <a:buFont typeface="Wingdings" pitchFamily="2" charset="2"/>
              <a:buChar char="l"/>
            </a:pPr>
            <a:endParaRPr lang="en-US" dirty="0" smtClean="0"/>
          </a:p>
          <a:p>
            <a:pPr marL="692150" lvl="1" indent="-347663" eaLnBrk="0" hangingPunct="0">
              <a:spcBef>
                <a:spcPct val="20000"/>
              </a:spcBef>
              <a:buClr>
                <a:schemeClr val="accent2"/>
              </a:buClr>
              <a:buSzPct val="70000"/>
              <a:buFont typeface="Wingdings" pitchFamily="2" charset="2"/>
              <a:buChar char="l"/>
            </a:pPr>
            <a:r>
              <a:rPr lang="en-US" dirty="0" smtClean="0"/>
              <a:t>Rather than a bitmapped or 2D display, programs are executed in a 3D simulation environment, similar to Alice</a:t>
            </a:r>
          </a:p>
        </p:txBody>
      </p:sp>
      <p:pic>
        <p:nvPicPr>
          <p:cNvPr id="21506" name="Picture 2"/>
          <p:cNvPicPr>
            <a:picLocks noChangeAspect="1" noChangeArrowheads="1"/>
          </p:cNvPicPr>
          <p:nvPr/>
        </p:nvPicPr>
        <p:blipFill>
          <a:blip r:embed="rId3" cstate="print"/>
          <a:srcRect/>
          <a:stretch>
            <a:fillRect/>
          </a:stretch>
        </p:blipFill>
        <p:spPr bwMode="auto">
          <a:xfrm>
            <a:off x="832305" y="1644449"/>
            <a:ext cx="2571750" cy="1809750"/>
          </a:xfrm>
          <a:prstGeom prst="rect">
            <a:avLst/>
          </a:prstGeom>
          <a:noFill/>
          <a:ln w="9525">
            <a:noFill/>
            <a:miter lim="800000"/>
            <a:headEnd/>
            <a:tailEnd/>
          </a:ln>
        </p:spPr>
      </p:pic>
      <p:pic>
        <p:nvPicPr>
          <p:cNvPr id="21507" name="Picture 3">
            <a:hlinkClick r:id="rId4"/>
          </p:cNvPr>
          <p:cNvPicPr>
            <a:picLocks noChangeAspect="1" noChangeArrowheads="1"/>
          </p:cNvPicPr>
          <p:nvPr/>
        </p:nvPicPr>
        <p:blipFill>
          <a:blip r:embed="rId5" cstate="print"/>
          <a:srcRect/>
          <a:stretch>
            <a:fillRect/>
          </a:stretch>
        </p:blipFill>
        <p:spPr bwMode="auto">
          <a:xfrm>
            <a:off x="3863908" y="1679173"/>
            <a:ext cx="1809750" cy="1809750"/>
          </a:xfrm>
          <a:prstGeom prst="rect">
            <a:avLst/>
          </a:prstGeom>
          <a:noFill/>
          <a:ln w="9525">
            <a:noFill/>
            <a:miter lim="800000"/>
            <a:headEnd/>
            <a:tailEnd/>
          </a:ln>
        </p:spPr>
      </p:pic>
      <p:pic>
        <p:nvPicPr>
          <p:cNvPr id="21508" name="Picture 4"/>
          <p:cNvPicPr>
            <a:picLocks noChangeAspect="1" noChangeArrowheads="1"/>
          </p:cNvPicPr>
          <p:nvPr/>
        </p:nvPicPr>
        <p:blipFill>
          <a:blip r:embed="rId6" cstate="print"/>
          <a:srcRect/>
          <a:stretch>
            <a:fillRect/>
          </a:stretch>
        </p:blipFill>
        <p:spPr bwMode="auto">
          <a:xfrm>
            <a:off x="6236717" y="1702323"/>
            <a:ext cx="180975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br>
              <a:rPr lang="en-US" dirty="0" smtClean="0"/>
            </a:br>
            <a:r>
              <a:rPr lang="en-US" sz="2400" dirty="0" smtClean="0">
                <a:solidFill>
                  <a:schemeClr val="tx1"/>
                </a:solidFill>
              </a:rPr>
              <a:t>Programming</a:t>
            </a:r>
            <a:endParaRPr lang="en-US" sz="2400" dirty="0">
              <a:solidFill>
                <a:schemeClr val="tx1"/>
              </a:solidFill>
            </a:endParaRPr>
          </a:p>
        </p:txBody>
      </p:sp>
      <p:sp>
        <p:nvSpPr>
          <p:cNvPr id="3" name="Content Placeholder 2"/>
          <p:cNvSpPr>
            <a:spLocks noGrp="1"/>
          </p:cNvSpPr>
          <p:nvPr>
            <p:ph idx="1"/>
          </p:nvPr>
        </p:nvSpPr>
        <p:spPr/>
        <p:txBody>
          <a:bodyPr/>
          <a:lstStyle/>
          <a:p>
            <a:pPr eaLnBrk="1" hangingPunct="1">
              <a:lnSpc>
                <a:spcPct val="90000"/>
              </a:lnSpc>
              <a:tabLst>
                <a:tab pos="8342313" algn="r"/>
              </a:tabLst>
              <a:defRPr/>
            </a:pPr>
            <a:r>
              <a:rPr lang="en-US" sz="2400" dirty="0" smtClean="0"/>
              <a:t>“</a:t>
            </a:r>
            <a:r>
              <a:rPr lang="en-US" sz="2400" dirty="0" smtClean="0">
                <a:solidFill>
                  <a:schemeClr val="accent2"/>
                </a:solidFill>
              </a:rPr>
              <a:t>Programming</a:t>
            </a:r>
            <a:r>
              <a:rPr lang="en-US" sz="2400" dirty="0" smtClean="0"/>
              <a:t>”</a:t>
            </a:r>
          </a:p>
          <a:p>
            <a:pPr lvl="1" eaLnBrk="1" hangingPunct="1">
              <a:lnSpc>
                <a:spcPct val="90000"/>
              </a:lnSpc>
              <a:tabLst>
                <a:tab pos="3025775" algn="l"/>
                <a:tab pos="8342313" algn="r"/>
              </a:tabLst>
              <a:defRPr/>
            </a:pPr>
            <a:r>
              <a:rPr lang="en-US" sz="2000" dirty="0" smtClean="0">
                <a:cs typeface="Tahoma" pitchFamily="34" charset="0"/>
              </a:rPr>
              <a:t>‘‘The process of transforming a mental plan of desired actions for a computer into a representation that can be understood by the computer’’</a:t>
            </a:r>
            <a:r>
              <a:rPr lang="en-US" dirty="0" smtClean="0">
                <a:cs typeface="Tahoma" pitchFamily="34" charset="0"/>
              </a:rPr>
              <a:t>	   </a:t>
            </a:r>
            <a:r>
              <a:rPr lang="en-US" sz="2000" i="1" dirty="0" smtClean="0">
                <a:solidFill>
                  <a:schemeClr val="accent2"/>
                </a:solidFill>
                <a:cs typeface="Tahoma" pitchFamily="34" charset="0"/>
              </a:rPr>
              <a:t>– Jean-Michel Hoc and Anh Nguyen-</a:t>
            </a:r>
            <a:r>
              <a:rPr lang="en-US" sz="2000" i="1" dirty="0" err="1" smtClean="0">
                <a:solidFill>
                  <a:schemeClr val="accent2"/>
                </a:solidFill>
                <a:cs typeface="Tahoma" pitchFamily="34" charset="0"/>
              </a:rPr>
              <a:t>Xuan</a:t>
            </a:r>
            <a:endParaRPr lang="en-US" sz="2000" i="1" dirty="0" smtClean="0">
              <a:solidFill>
                <a:schemeClr val="accent2"/>
              </a:solidFill>
              <a:cs typeface="Tahoma" pitchFamily="34" charset="0"/>
            </a:endParaRPr>
          </a:p>
          <a:p>
            <a:pPr eaLnBrk="1" hangingPunct="1">
              <a:lnSpc>
                <a:spcPct val="90000"/>
              </a:lnSpc>
              <a:tabLst>
                <a:tab pos="3025775" algn="l"/>
                <a:tab pos="8342313" algn="r"/>
              </a:tabLst>
              <a:defRPr/>
            </a:pPr>
            <a:endParaRPr lang="en-US" sz="2400" dirty="0" smtClean="0"/>
          </a:p>
          <a:p>
            <a:pPr eaLnBrk="1" hangingPunct="1">
              <a:lnSpc>
                <a:spcPct val="90000"/>
              </a:lnSpc>
              <a:tabLst>
                <a:tab pos="3025775" algn="l"/>
                <a:tab pos="8342313" algn="r"/>
              </a:tabLst>
              <a:defRPr/>
            </a:pPr>
            <a:r>
              <a:rPr lang="en-US" sz="2400" dirty="0" smtClean="0"/>
              <a:t>“</a:t>
            </a:r>
            <a:r>
              <a:rPr lang="en-US" sz="2400" dirty="0" smtClean="0">
                <a:solidFill>
                  <a:schemeClr val="accent2"/>
                </a:solidFill>
              </a:rPr>
              <a:t>Single-dimensional characteristics</a:t>
            </a:r>
            <a:r>
              <a:rPr lang="en-US" sz="2400" dirty="0" smtClean="0"/>
              <a:t>”</a:t>
            </a:r>
          </a:p>
          <a:p>
            <a:pPr lvl="1" eaLnBrk="1" hangingPunct="1">
              <a:lnSpc>
                <a:spcPct val="90000"/>
              </a:lnSpc>
              <a:tabLst>
                <a:tab pos="3025775" algn="l"/>
                <a:tab pos="8342313" algn="r"/>
              </a:tabLst>
              <a:defRPr/>
            </a:pPr>
            <a:r>
              <a:rPr lang="en-US" sz="1600" dirty="0" smtClean="0">
                <a:cs typeface="Tahoma" pitchFamily="34" charset="0"/>
              </a:rPr>
              <a:t> </a:t>
            </a:r>
            <a:r>
              <a:rPr lang="en-US" sz="2000" dirty="0" smtClean="0">
                <a:cs typeface="Tahoma" pitchFamily="34" charset="0"/>
              </a:rPr>
              <a:t>The compilers  or  interpreters  programs  as  long,  one-dimensional  streams. </a:t>
            </a:r>
          </a:p>
          <a:p>
            <a:pPr lvl="1" eaLnBrk="1" hangingPunct="1">
              <a:lnSpc>
                <a:spcPct val="90000"/>
              </a:lnSpc>
              <a:tabLst>
                <a:tab pos="3025775" algn="l"/>
                <a:tab pos="8342313" algn="r"/>
              </a:tabLst>
              <a:defRPr/>
            </a:pPr>
            <a:endParaRPr lang="en-US" sz="2000" i="1" dirty="0" smtClean="0">
              <a:cs typeface="Tahoma" pitchFamily="34" charset="0"/>
            </a:endParaRPr>
          </a:p>
          <a:p>
            <a:pPr lvl="1" eaLnBrk="1" hangingPunct="1">
              <a:lnSpc>
                <a:spcPct val="90000"/>
              </a:lnSpc>
              <a:buNone/>
              <a:tabLst>
                <a:tab pos="3025775" algn="l"/>
                <a:tab pos="8342313" algn="r"/>
              </a:tabLst>
              <a:defRPr/>
            </a:pPr>
            <a:r>
              <a:rPr lang="en-US" dirty="0" smtClean="0"/>
              <a:t>		</a:t>
            </a:r>
            <a:endParaRPr lang="en-US" sz="2000" dirty="0" smtClean="0">
              <a:cs typeface="Tahoma" pitchFamily="34" charset="0"/>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30</a:t>
            </a:fld>
            <a:endParaRPr lang="en-US" altLang="en-US" smtClean="0"/>
          </a:p>
        </p:txBody>
      </p:sp>
      <p:sp>
        <p:nvSpPr>
          <p:cNvPr id="6147" name="Rectangle 2"/>
          <p:cNvSpPr>
            <a:spLocks noGrp="1" noChangeArrowheads="1"/>
          </p:cNvSpPr>
          <p:nvPr>
            <p:ph type="title"/>
          </p:nvPr>
        </p:nvSpPr>
        <p:spPr>
          <a:xfrm>
            <a:off x="231494" y="376877"/>
            <a:ext cx="8912506" cy="977357"/>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VPL research – Language Features</a:t>
            </a:r>
            <a:endParaRPr lang="en-US" sz="1800" dirty="0" smtClean="0">
              <a:solidFill>
                <a:schemeClr val="accent2"/>
              </a:solidFill>
              <a:latin typeface="+mn-lt"/>
              <a:cs typeface="Tahoma" pitchFamily="34" charset="0"/>
            </a:endParaRPr>
          </a:p>
        </p:txBody>
      </p:sp>
      <p:sp>
        <p:nvSpPr>
          <p:cNvPr id="6" name="Content Placeholder 2"/>
          <p:cNvSpPr>
            <a:spLocks noGrp="1"/>
          </p:cNvSpPr>
          <p:nvPr>
            <p:ph idx="1"/>
          </p:nvPr>
        </p:nvSpPr>
        <p:spPr>
          <a:xfrm>
            <a:off x="457200" y="1719263"/>
            <a:ext cx="8229600" cy="4411662"/>
          </a:xfrm>
        </p:spPr>
        <p:txBody>
          <a:bodyPr/>
          <a:lstStyle/>
          <a:p>
            <a:pPr eaLnBrk="1" hangingPunct="1">
              <a:lnSpc>
                <a:spcPct val="90000"/>
              </a:lnSpc>
              <a:tabLst>
                <a:tab pos="8342313" algn="r"/>
              </a:tabLst>
              <a:defRPr/>
            </a:pPr>
            <a:r>
              <a:rPr lang="en-US" sz="2400" kern="1200" dirty="0" smtClean="0"/>
              <a:t>Abstraction</a:t>
            </a:r>
          </a:p>
          <a:p>
            <a:pPr lvl="1" eaLnBrk="1" hangingPunct="1">
              <a:lnSpc>
                <a:spcPct val="90000"/>
              </a:lnSpc>
              <a:tabLst>
                <a:tab pos="8342313" algn="r"/>
              </a:tabLst>
              <a:defRPr/>
            </a:pPr>
            <a:r>
              <a:rPr lang="en-US" sz="2000" kern="1200" dirty="0" smtClean="0"/>
              <a:t>Data abstraction</a:t>
            </a:r>
          </a:p>
          <a:p>
            <a:pPr lvl="1" eaLnBrk="1" hangingPunct="1">
              <a:lnSpc>
                <a:spcPct val="90000"/>
              </a:lnSpc>
              <a:tabLst>
                <a:tab pos="8342313" algn="r"/>
              </a:tabLst>
              <a:defRPr/>
            </a:pPr>
            <a:r>
              <a:rPr lang="en-US" sz="2000" kern="1200" dirty="0" smtClean="0"/>
              <a:t>Procedural abstraction</a:t>
            </a:r>
          </a:p>
          <a:p>
            <a:pPr eaLnBrk="1" hangingPunct="1">
              <a:lnSpc>
                <a:spcPct val="90000"/>
              </a:lnSpc>
              <a:tabLst>
                <a:tab pos="8342313" algn="r"/>
              </a:tabLst>
              <a:defRPr/>
            </a:pPr>
            <a:r>
              <a:rPr lang="en-US" sz="2400" kern="1200" dirty="0" smtClean="0"/>
              <a:t>Control flow</a:t>
            </a:r>
          </a:p>
          <a:p>
            <a:pPr eaLnBrk="1" hangingPunct="1">
              <a:lnSpc>
                <a:spcPct val="90000"/>
              </a:lnSpc>
              <a:tabLst>
                <a:tab pos="8342313" algn="r"/>
              </a:tabLst>
              <a:defRPr/>
            </a:pPr>
            <a:r>
              <a:rPr lang="en-US" sz="2400" kern="1200" dirty="0" smtClean="0"/>
              <a:t>Data types and structures</a:t>
            </a:r>
          </a:p>
          <a:p>
            <a:pPr eaLnBrk="1" hangingPunct="1">
              <a:lnSpc>
                <a:spcPct val="90000"/>
              </a:lnSpc>
              <a:tabLst>
                <a:tab pos="8342313" algn="r"/>
              </a:tabLst>
              <a:defRPr/>
            </a:pPr>
            <a:r>
              <a:rPr lang="en-US" sz="2400" kern="1200" dirty="0" smtClean="0"/>
              <a:t>Documentation</a:t>
            </a:r>
          </a:p>
          <a:p>
            <a:pPr eaLnBrk="1" hangingPunct="1">
              <a:lnSpc>
                <a:spcPct val="90000"/>
              </a:lnSpc>
              <a:tabLst>
                <a:tab pos="8342313" algn="r"/>
              </a:tabLst>
              <a:defRPr/>
            </a:pPr>
            <a:r>
              <a:rPr lang="en-US" sz="2400" kern="1200" dirty="0" smtClean="0"/>
              <a:t>Event handling</a:t>
            </a:r>
          </a:p>
          <a:p>
            <a:pPr eaLnBrk="1" hangingPunct="1">
              <a:lnSpc>
                <a:spcPct val="90000"/>
              </a:lnSpc>
              <a:tabLst>
                <a:tab pos="8342313" algn="r"/>
              </a:tabLst>
              <a:defRPr/>
            </a:pPr>
            <a:r>
              <a:rPr lang="en-US" sz="2400" kern="1200" dirty="0" smtClean="0"/>
              <a:t>Exception handling</a:t>
            </a:r>
            <a:endParaRPr lang="en-US" sz="2400" kern="1200" dirty="0" smtClean="0">
              <a:ea typeface="+mn-ea"/>
              <a:cs typeface="+mn-cs"/>
            </a:endParaRPr>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VIPR (Visual Imperative Programming)</a:t>
            </a:r>
            <a:endParaRPr lang="en-US" sz="28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31</a:t>
            </a:fld>
            <a:endParaRPr lang="en-US" altLang="en-US" dirty="0"/>
          </a:p>
        </p:txBody>
      </p:sp>
      <p:pic>
        <p:nvPicPr>
          <p:cNvPr id="5" name="Picture 3" descr="figure211"/>
          <p:cNvPicPr>
            <a:picLocks noGrp="1" noChangeAspect="1" noChangeArrowheads="1"/>
          </p:cNvPicPr>
          <p:nvPr>
            <p:ph idx="1"/>
          </p:nvPr>
        </p:nvPicPr>
        <p:blipFill>
          <a:blip r:embed="rId3" cstate="print"/>
          <a:srcRect/>
          <a:stretch>
            <a:fillRect/>
          </a:stretch>
        </p:blipFill>
        <p:spPr bwMode="auto">
          <a:xfrm>
            <a:off x="466725" y="1829594"/>
            <a:ext cx="8210550" cy="4191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VIPR</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32</a:t>
            </a:fld>
            <a:endParaRPr lang="en-US" altLang="en-US" dirty="0"/>
          </a:p>
        </p:txBody>
      </p:sp>
      <p:pic>
        <p:nvPicPr>
          <p:cNvPr id="5" name="Content Placeholder 4" descr="VIPR-1"/>
          <p:cNvPicPr>
            <a:picLocks noGrp="1" noChangeAspect="1" noChangeArrowheads="1"/>
          </p:cNvPicPr>
          <p:nvPr>
            <p:ph idx="1"/>
          </p:nvPr>
        </p:nvPicPr>
        <p:blipFill>
          <a:blip r:embed="rId2" cstate="print"/>
          <a:srcRect/>
          <a:stretch>
            <a:fillRect/>
          </a:stretch>
        </p:blipFill>
        <p:spPr bwMode="auto">
          <a:xfrm>
            <a:off x="572233" y="1905427"/>
            <a:ext cx="4552950" cy="3781425"/>
          </a:xfrm>
          <a:prstGeom prst="rect">
            <a:avLst/>
          </a:prstGeom>
          <a:noFill/>
        </p:spPr>
      </p:pic>
      <p:sp>
        <p:nvSpPr>
          <p:cNvPr id="6" name="Rectangle 5"/>
          <p:cNvSpPr/>
          <p:nvPr/>
        </p:nvSpPr>
        <p:spPr>
          <a:xfrm>
            <a:off x="5474676" y="1994319"/>
            <a:ext cx="3669323" cy="1200329"/>
          </a:xfrm>
          <a:prstGeom prst="rect">
            <a:avLst/>
          </a:prstGeom>
        </p:spPr>
        <p:txBody>
          <a:bodyPr wrap="square">
            <a:spAutoFit/>
          </a:bodyPr>
          <a:lstStyle/>
          <a:p>
            <a:pPr>
              <a:buFont typeface="Arial" pitchFamily="34" charset="0"/>
              <a:buChar char="•"/>
            </a:pPr>
            <a:r>
              <a:rPr lang="en-US" dirty="0" smtClean="0"/>
              <a:t>Object-oriented</a:t>
            </a:r>
          </a:p>
          <a:p>
            <a:pPr lvl="1">
              <a:buFont typeface="Arial" pitchFamily="34" charset="0"/>
              <a:buChar char="•"/>
            </a:pPr>
            <a:r>
              <a:rPr lang="en-US" dirty="0" smtClean="0"/>
              <a:t>Inheritance, polymorphism, etc.</a:t>
            </a:r>
          </a:p>
          <a:p>
            <a:pPr>
              <a:buFont typeface="Arial" pitchFamily="34" charset="0"/>
              <a:buChar char="•"/>
            </a:pPr>
            <a:r>
              <a:rPr lang="en-US" dirty="0" smtClean="0"/>
              <a:t>Semantics are similar to 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BPMN: Business Process Modeling Notation</a:t>
            </a:r>
            <a:br>
              <a:rPr lang="en-US" sz="2400" dirty="0" smtClean="0"/>
            </a:br>
            <a:r>
              <a:rPr lang="en-US" sz="2400" dirty="0" smtClean="0">
                <a:solidFill>
                  <a:schemeClr val="tx1"/>
                </a:solidFill>
              </a:rPr>
              <a:t>Control Flow – Used mainly for documentation</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33</a:t>
            </a:fld>
            <a:endParaRPr lang="en-US" alt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457200" y="2222129"/>
            <a:ext cx="8229600" cy="3405930"/>
          </a:xfrm>
          <a:prstGeom prst="rect">
            <a:avLst/>
          </a:prstGeom>
          <a:noFill/>
          <a:ln w="9525">
            <a:noFill/>
            <a:miter lim="800000"/>
            <a:headEnd/>
            <a:tailEnd/>
          </a:ln>
        </p:spPr>
      </p:pic>
      <p:sp>
        <p:nvSpPr>
          <p:cNvPr id="6" name="Rectangle 5"/>
          <p:cNvSpPr/>
          <p:nvPr/>
        </p:nvSpPr>
        <p:spPr>
          <a:xfrm>
            <a:off x="420219" y="6327504"/>
            <a:ext cx="1762085" cy="369332"/>
          </a:xfrm>
          <a:prstGeom prst="rect">
            <a:avLst/>
          </a:prstGeom>
        </p:spPr>
        <p:txBody>
          <a:bodyPr wrap="none">
            <a:spAutoFit/>
          </a:bodyPr>
          <a:lstStyle/>
          <a:p>
            <a:r>
              <a:rPr lang="en-US" i="1" dirty="0" smtClean="0">
                <a:hlinkClick r:id="rId4"/>
              </a:rPr>
              <a:t>www.</a:t>
            </a:r>
            <a:r>
              <a:rPr lang="en-US" b="1" i="1" dirty="0" smtClean="0">
                <a:hlinkClick r:id="rId4"/>
              </a:rPr>
              <a:t>bpmn</a:t>
            </a:r>
            <a:r>
              <a:rPr lang="en-US" i="1" dirty="0" smtClean="0">
                <a:hlinkClick r:id="rId4"/>
              </a:rPr>
              <a:t>.org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34</a:t>
            </a:fld>
            <a:endParaRPr lang="en-US" altLang="en-US" smtClean="0"/>
          </a:p>
        </p:txBody>
      </p:sp>
      <p:sp>
        <p:nvSpPr>
          <p:cNvPr id="6147" name="Rectangle 2"/>
          <p:cNvSpPr>
            <a:spLocks noGrp="1" noChangeArrowheads="1"/>
          </p:cNvSpPr>
          <p:nvPr>
            <p:ph type="title"/>
          </p:nvPr>
        </p:nvSpPr>
        <p:spPr>
          <a:xfrm>
            <a:off x="231494" y="376877"/>
            <a:ext cx="8912506" cy="977357"/>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VPL research – Language Purpose</a:t>
            </a:r>
            <a:endParaRPr lang="en-US" sz="1800" dirty="0" smtClean="0">
              <a:solidFill>
                <a:schemeClr val="accent2"/>
              </a:solidFill>
              <a:latin typeface="+mn-lt"/>
              <a:cs typeface="Tahoma" pitchFamily="34" charset="0"/>
            </a:endParaRPr>
          </a:p>
        </p:txBody>
      </p:sp>
      <p:sp>
        <p:nvSpPr>
          <p:cNvPr id="6" name="Content Placeholder 2"/>
          <p:cNvSpPr>
            <a:spLocks noGrp="1"/>
          </p:cNvSpPr>
          <p:nvPr>
            <p:ph idx="1"/>
          </p:nvPr>
        </p:nvSpPr>
        <p:spPr>
          <a:xfrm>
            <a:off x="457200" y="1719263"/>
            <a:ext cx="8229600" cy="4411662"/>
          </a:xfrm>
        </p:spPr>
        <p:txBody>
          <a:bodyPr/>
          <a:lstStyle/>
          <a:p>
            <a:pPr eaLnBrk="1" hangingPunct="1">
              <a:lnSpc>
                <a:spcPct val="90000"/>
              </a:lnSpc>
              <a:tabLst>
                <a:tab pos="8342313" algn="r"/>
              </a:tabLst>
              <a:defRPr/>
            </a:pPr>
            <a:r>
              <a:rPr lang="en-US" sz="2400" kern="1200" dirty="0" smtClean="0"/>
              <a:t>General-purpose languages</a:t>
            </a:r>
          </a:p>
          <a:p>
            <a:pPr eaLnBrk="1" hangingPunct="1">
              <a:lnSpc>
                <a:spcPct val="90000"/>
              </a:lnSpc>
              <a:tabLst>
                <a:tab pos="8342313" algn="r"/>
              </a:tabLst>
              <a:defRPr/>
            </a:pPr>
            <a:r>
              <a:rPr lang="en-US" sz="2400" kern="1200" dirty="0" smtClean="0"/>
              <a:t>Database languages</a:t>
            </a:r>
          </a:p>
          <a:p>
            <a:pPr eaLnBrk="1" hangingPunct="1">
              <a:lnSpc>
                <a:spcPct val="90000"/>
              </a:lnSpc>
              <a:tabLst>
                <a:tab pos="8342313" algn="r"/>
              </a:tabLst>
              <a:defRPr/>
            </a:pPr>
            <a:r>
              <a:rPr lang="en-US" sz="2400" kern="1200" dirty="0" smtClean="0"/>
              <a:t>Image-processing languages</a:t>
            </a:r>
          </a:p>
          <a:p>
            <a:pPr eaLnBrk="1" hangingPunct="1">
              <a:lnSpc>
                <a:spcPct val="90000"/>
              </a:lnSpc>
              <a:tabLst>
                <a:tab pos="8342313" algn="r"/>
              </a:tabLst>
              <a:defRPr/>
            </a:pPr>
            <a:r>
              <a:rPr lang="en-US" sz="2400" kern="1200" dirty="0" smtClean="0"/>
              <a:t>Scientific visualization languages</a:t>
            </a:r>
          </a:p>
          <a:p>
            <a:pPr eaLnBrk="1" hangingPunct="1">
              <a:lnSpc>
                <a:spcPct val="90000"/>
              </a:lnSpc>
              <a:tabLst>
                <a:tab pos="8342313" algn="r"/>
              </a:tabLst>
              <a:defRPr/>
            </a:pPr>
            <a:r>
              <a:rPr lang="en-US" sz="2400" kern="1200" dirty="0" smtClean="0"/>
              <a:t>User-interface generation languages</a:t>
            </a:r>
          </a:p>
          <a:p>
            <a:pPr eaLnBrk="1" hangingPunct="1">
              <a:lnSpc>
                <a:spcPct val="90000"/>
              </a:lnSpc>
              <a:tabLst>
                <a:tab pos="8342313" algn="r"/>
              </a:tabLst>
              <a:defRPr/>
            </a:pPr>
            <a:r>
              <a:rPr lang="en-US" sz="2400" kern="1200" dirty="0" smtClean="0"/>
              <a:t>Languages for programming web-based applications</a:t>
            </a:r>
          </a:p>
          <a:p>
            <a:pPr eaLnBrk="1" hangingPunct="1">
              <a:lnSpc>
                <a:spcPct val="90000"/>
              </a:lnSpc>
              <a:tabLst>
                <a:tab pos="8342313" algn="r"/>
              </a:tabLst>
              <a:defRPr/>
            </a:pPr>
            <a:r>
              <a:rPr lang="en-US" sz="2400" kern="1200" dirty="0" smtClean="0"/>
              <a:t>Languages for education</a:t>
            </a:r>
            <a:endParaRPr lang="en-US" sz="2400" kern="1200" dirty="0" smtClean="0">
              <a:ea typeface="+mn-ea"/>
              <a:cs typeface="+mn-cs"/>
            </a:endParaRPr>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sz="2400" kern="1200" dirty="0" smtClean="0"/>
              <a:t>Scientific visualization languages</a:t>
            </a:r>
            <a:r>
              <a:rPr lang="en-US" sz="4000" dirty="0" smtClean="0"/>
              <a:t/>
            </a:r>
            <a:br>
              <a:rPr lang="en-US" sz="4000" dirty="0" smtClean="0"/>
            </a:br>
            <a:r>
              <a:rPr lang="en-US" sz="1800" dirty="0" smtClean="0"/>
              <a:t> </a:t>
            </a:r>
            <a:r>
              <a:rPr lang="en-US" sz="1800" dirty="0" smtClean="0">
                <a:solidFill>
                  <a:schemeClr val="tx1"/>
                </a:solidFill>
              </a:rPr>
              <a:t>LabView -- a graphical language designed for engineers and scientists (http://www.ni.com/labview)</a:t>
            </a:r>
          </a:p>
        </p:txBody>
      </p:sp>
      <p:pic>
        <p:nvPicPr>
          <p:cNvPr id="20482" name="Picture 2"/>
          <p:cNvPicPr>
            <a:picLocks noChangeAspect="1" noChangeArrowheads="1"/>
          </p:cNvPicPr>
          <p:nvPr/>
        </p:nvPicPr>
        <p:blipFill>
          <a:blip r:embed="rId3" cstate="print"/>
          <a:srcRect/>
          <a:stretch>
            <a:fillRect/>
          </a:stretch>
        </p:blipFill>
        <p:spPr bwMode="auto">
          <a:xfrm>
            <a:off x="178442" y="1383356"/>
            <a:ext cx="4023167" cy="2926854"/>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4598212" y="1637731"/>
            <a:ext cx="3237849" cy="2355535"/>
          </a:xfrm>
          <a:prstGeom prst="rect">
            <a:avLst/>
          </a:prstGeom>
          <a:noFill/>
          <a:ln w="9525">
            <a:noFill/>
            <a:miter lim="800000"/>
            <a:headEnd/>
            <a:tailEnd/>
          </a:ln>
        </p:spPr>
      </p:pic>
      <p:sp>
        <p:nvSpPr>
          <p:cNvPr id="7" name="Rectangle 6"/>
          <p:cNvSpPr/>
          <p:nvPr/>
        </p:nvSpPr>
        <p:spPr>
          <a:xfrm>
            <a:off x="723418" y="4517946"/>
            <a:ext cx="4572000" cy="1532727"/>
          </a:xfrm>
          <a:prstGeom prst="rect">
            <a:avLst/>
          </a:prstGeom>
        </p:spPr>
        <p:txBody>
          <a:bodyPr>
            <a:spAutoFit/>
          </a:bodyPr>
          <a:lstStyle/>
          <a:p>
            <a:r>
              <a:rPr lang="en-US" dirty="0" smtClean="0"/>
              <a:t>LabView is used for:</a:t>
            </a:r>
          </a:p>
          <a:p>
            <a:pPr marL="692150" lvl="1" indent="-347663" eaLnBrk="0" hangingPunct="0">
              <a:spcBef>
                <a:spcPct val="20000"/>
              </a:spcBef>
              <a:buClr>
                <a:schemeClr val="accent2"/>
              </a:buClr>
              <a:buSzPct val="70000"/>
              <a:buFont typeface="Wingdings" pitchFamily="2" charset="2"/>
              <a:buChar char="l"/>
            </a:pPr>
            <a:r>
              <a:rPr lang="en-US" dirty="0" smtClean="0"/>
              <a:t> </a:t>
            </a:r>
            <a:r>
              <a:rPr lang="en-US" sz="2100" dirty="0" smtClean="0">
                <a:latin typeface="+mn-lt"/>
              </a:rPr>
              <a:t>Data flow programming</a:t>
            </a:r>
          </a:p>
          <a:p>
            <a:pPr marL="692150" lvl="1" indent="-347663" eaLnBrk="0" hangingPunct="0">
              <a:spcBef>
                <a:spcPct val="20000"/>
              </a:spcBef>
              <a:buClr>
                <a:schemeClr val="accent2"/>
              </a:buClr>
              <a:buSzPct val="70000"/>
              <a:buFont typeface="Wingdings" pitchFamily="2" charset="2"/>
              <a:buChar char="l"/>
            </a:pPr>
            <a:r>
              <a:rPr lang="en-US" sz="2100" dirty="0" smtClean="0">
                <a:latin typeface="+mn-lt"/>
              </a:rPr>
              <a:t> Graphical programming</a:t>
            </a:r>
          </a:p>
          <a:p>
            <a:pPr marL="692150" lvl="1" indent="-347663" eaLnBrk="0" hangingPunct="0">
              <a:spcBef>
                <a:spcPct val="20000"/>
              </a:spcBef>
              <a:buClr>
                <a:schemeClr val="accent2"/>
              </a:buClr>
              <a:buSzPct val="70000"/>
              <a:buFont typeface="Wingdings" pitchFamily="2" charset="2"/>
              <a:buChar char="l"/>
            </a:pPr>
            <a:r>
              <a:rPr lang="en-US" sz="2100" dirty="0" smtClean="0">
                <a:latin typeface="+mn-lt"/>
              </a:rPr>
              <a:t> Formal testing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36</a:t>
            </a:fld>
            <a:endParaRPr lang="en-US" altLang="en-US" smtClean="0"/>
          </a:p>
        </p:txBody>
      </p:sp>
      <p:sp>
        <p:nvSpPr>
          <p:cNvPr id="5" name="Content Placeholder 4"/>
          <p:cNvSpPr>
            <a:spLocks noGrp="1"/>
          </p:cNvSpPr>
          <p:nvPr>
            <p:ph idx="1"/>
          </p:nvPr>
        </p:nvSpPr>
        <p:spPr/>
        <p:txBody>
          <a:bodyPr/>
          <a:lstStyle/>
          <a:p>
            <a:pPr>
              <a:buNone/>
            </a:pPr>
            <a:endParaRPr lang="en-US" sz="4800" dirty="0" smtClean="0">
              <a:cs typeface="Tahoma" pitchFamily="34" charset="0"/>
            </a:endParaRPr>
          </a:p>
          <a:p>
            <a:pPr algn="ctr">
              <a:buNone/>
            </a:pPr>
            <a:r>
              <a:rPr lang="en-US" sz="4800" dirty="0" smtClean="0">
                <a:cs typeface="Tahoma" pitchFamily="34" charset="0"/>
              </a:rPr>
              <a:t>Empirical Studies FOR/AGAINST use of VPLS</a:t>
            </a:r>
            <a:endParaRPr lang="en-US" sz="4800" dirty="0"/>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6254"/>
          </a:xfrm>
        </p:spPr>
        <p:txBody>
          <a:bodyPr/>
          <a:lstStyle/>
          <a:p>
            <a:r>
              <a:rPr lang="en-US" dirty="0" smtClean="0"/>
              <a:t>Evidences For </a:t>
            </a:r>
            <a:r>
              <a:rPr lang="en-US" sz="2000" dirty="0" smtClean="0"/>
              <a:t>(Non-Programming Study) </a:t>
            </a:r>
            <a:r>
              <a:rPr lang="en-US" dirty="0" smtClean="0"/>
              <a:t/>
            </a:r>
            <a:br>
              <a:rPr lang="en-US" dirty="0" smtClean="0"/>
            </a:br>
            <a:r>
              <a:rPr lang="en-US" sz="1800" dirty="0" smtClean="0">
                <a:solidFill>
                  <a:schemeClr val="tx1"/>
                </a:solidFill>
              </a:rPr>
              <a:t>People perform better with organized and explicit information</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37</a:t>
            </a:fld>
            <a:endParaRPr lang="en-US"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716581" y="1418920"/>
            <a:ext cx="5228407" cy="248486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6417" y="3982916"/>
            <a:ext cx="5419725" cy="27813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20572" y="1839512"/>
            <a:ext cx="8280928" cy="48895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428892" cy="1296254"/>
          </a:xfrm>
        </p:spPr>
        <p:txBody>
          <a:bodyPr/>
          <a:lstStyle/>
          <a:p>
            <a:r>
              <a:rPr lang="en-US" dirty="0" smtClean="0"/>
              <a:t>Evidences For </a:t>
            </a:r>
            <a:r>
              <a:rPr lang="en-US" sz="2400" dirty="0" smtClean="0"/>
              <a:t>(Non-Programming Study)</a:t>
            </a:r>
            <a:r>
              <a:rPr lang="en-US" dirty="0" smtClean="0"/>
              <a:t/>
            </a:r>
            <a:br>
              <a:rPr lang="en-US" dirty="0" smtClean="0"/>
            </a:br>
            <a:r>
              <a:rPr lang="en-US" sz="1800" dirty="0" smtClean="0">
                <a:solidFill>
                  <a:schemeClr val="tx1"/>
                </a:solidFill>
              </a:rPr>
              <a:t> Notations are not superior in an absolute sense*                      [</a:t>
            </a:r>
            <a:r>
              <a:rPr lang="en-US" sz="1600" b="0" dirty="0" smtClean="0">
                <a:solidFill>
                  <a:srgbClr val="C00000"/>
                </a:solidFill>
              </a:rPr>
              <a:t>McGuinness</a:t>
            </a:r>
            <a:r>
              <a:rPr lang="en-US" sz="1800" dirty="0" smtClean="0">
                <a:solidFill>
                  <a:schemeClr val="tx1"/>
                </a:solidFill>
              </a:rPr>
              <a:t>]</a:t>
            </a:r>
            <a:endParaRPr lang="en-US" sz="1800" dirty="0">
              <a:solidFill>
                <a:schemeClr val="tx1"/>
              </a:solidFill>
            </a:endParaRPr>
          </a:p>
        </p:txBody>
      </p:sp>
      <p:sp>
        <p:nvSpPr>
          <p:cNvPr id="3" name="Content Placeholder 2"/>
          <p:cNvSpPr>
            <a:spLocks noGrp="1"/>
          </p:cNvSpPr>
          <p:nvPr>
            <p:ph idx="1"/>
          </p:nvPr>
        </p:nvSpPr>
        <p:spPr>
          <a:xfrm>
            <a:off x="457200" y="1719263"/>
            <a:ext cx="8229600" cy="4869106"/>
          </a:xfrm>
        </p:spPr>
        <p:txBody>
          <a:bodyPr/>
          <a:lstStyle/>
          <a:p>
            <a:pPr eaLnBrk="1" hangingPunct="1">
              <a:lnSpc>
                <a:spcPct val="90000"/>
              </a:lnSpc>
              <a:tabLst>
                <a:tab pos="8342313" algn="r"/>
              </a:tabLst>
              <a:defRPr/>
            </a:pPr>
            <a:r>
              <a:rPr lang="en-US" sz="1600" kern="1200" dirty="0" smtClean="0"/>
              <a:t>Used Tree notation and matrix notation to encode information about family relationships. </a:t>
            </a:r>
          </a:p>
          <a:p>
            <a:pPr eaLnBrk="1" hangingPunct="1">
              <a:lnSpc>
                <a:spcPct val="90000"/>
              </a:lnSpc>
              <a:tabLst>
                <a:tab pos="8342313" algn="r"/>
              </a:tabLst>
              <a:defRPr/>
            </a:pPr>
            <a:r>
              <a:rPr lang="en-US" sz="1600" kern="1200" dirty="0" smtClean="0"/>
              <a:t>Asked questions about which siblings can go out, or inherit family property based on some constraints.</a:t>
            </a:r>
          </a:p>
          <a:p>
            <a:pPr eaLnBrk="1" hangingPunct="1">
              <a:lnSpc>
                <a:spcPct val="90000"/>
              </a:lnSpc>
              <a:tabLst>
                <a:tab pos="8342313" algn="r"/>
              </a:tabLst>
              <a:defRPr/>
            </a:pPr>
            <a:r>
              <a:rPr lang="en-US" sz="1600" kern="1200" dirty="0" smtClean="0"/>
              <a:t>Subjects who learned the tree notation took more than twice as long as subjects who learned the matrix.</a:t>
            </a:r>
          </a:p>
          <a:p>
            <a:pPr eaLnBrk="1" hangingPunct="1">
              <a:lnSpc>
                <a:spcPct val="90000"/>
              </a:lnSpc>
              <a:tabLst>
                <a:tab pos="8342313" algn="r"/>
              </a:tabLst>
              <a:defRPr/>
            </a:pPr>
            <a:r>
              <a:rPr lang="en-US" sz="1600" dirty="0" smtClean="0">
                <a:solidFill>
                  <a:srgbClr val="C00000"/>
                </a:solidFill>
              </a:rPr>
              <a:t>Proved Match-mismatch hypothesis</a:t>
            </a:r>
            <a:r>
              <a:rPr lang="en-US" sz="1600" dirty="0" smtClean="0"/>
              <a:t>: Notations are probably not superior in an absolute sense; rather, they are good in relation to specific tasks. (Primarily used for search)</a:t>
            </a:r>
          </a:p>
          <a:p>
            <a:pPr eaLnBrk="1" hangingPunct="1">
              <a:lnSpc>
                <a:spcPct val="90000"/>
              </a:lnSpc>
              <a:tabLst>
                <a:tab pos="8342313" algn="r"/>
              </a:tabLst>
              <a:defRPr/>
            </a:pPr>
            <a:r>
              <a:rPr lang="en-US" sz="1600" kern="1200" dirty="0" smtClean="0"/>
              <a:t>Reason: Mental steps to access the elements</a:t>
            </a:r>
            <a:endParaRPr lang="en-US" sz="1600" kern="1200" dirty="0"/>
          </a:p>
        </p:txBody>
      </p:sp>
      <p:pic>
        <p:nvPicPr>
          <p:cNvPr id="2050" name="Picture 2"/>
          <p:cNvPicPr>
            <a:picLocks noChangeAspect="1" noChangeArrowheads="1"/>
          </p:cNvPicPr>
          <p:nvPr/>
        </p:nvPicPr>
        <p:blipFill>
          <a:blip r:embed="rId2" cstate="print"/>
          <a:srcRect/>
          <a:stretch>
            <a:fillRect/>
          </a:stretch>
        </p:blipFill>
        <p:spPr bwMode="auto">
          <a:xfrm>
            <a:off x="8063" y="4360981"/>
            <a:ext cx="4373676" cy="229222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264876" y="4407874"/>
            <a:ext cx="4777581" cy="229772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38</a:t>
            </a:fld>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99938" cy="1296254"/>
          </a:xfrm>
        </p:spPr>
        <p:txBody>
          <a:bodyPr/>
          <a:lstStyle/>
          <a:p>
            <a:r>
              <a:rPr lang="en-US" dirty="0" smtClean="0"/>
              <a:t>Evidences For </a:t>
            </a:r>
            <a:r>
              <a:rPr lang="en-US" sz="2400" dirty="0" smtClean="0"/>
              <a:t>(Programming Study)</a:t>
            </a:r>
            <a:r>
              <a:rPr lang="en-US" dirty="0" smtClean="0"/>
              <a:t/>
            </a:r>
            <a:br>
              <a:rPr lang="en-US" dirty="0" smtClean="0"/>
            </a:br>
            <a:r>
              <a:rPr lang="en-US" sz="1800" dirty="0" smtClean="0">
                <a:solidFill>
                  <a:schemeClr val="tx1"/>
                </a:solidFill>
              </a:rPr>
              <a:t> Flowcharts as a notation for control flow                                        [</a:t>
            </a:r>
            <a:r>
              <a:rPr lang="en-US" sz="1600" b="0" dirty="0" smtClean="0">
                <a:solidFill>
                  <a:srgbClr val="C00000"/>
                </a:solidFill>
              </a:rPr>
              <a:t>Scanlan</a:t>
            </a:r>
            <a:r>
              <a:rPr lang="en-US" sz="1800" dirty="0" smtClean="0">
                <a:solidFill>
                  <a:schemeClr val="tx1"/>
                </a:solidFill>
              </a:rPr>
              <a:t>]</a:t>
            </a:r>
            <a:endParaRPr lang="en-US" sz="1800" dirty="0">
              <a:solidFill>
                <a:schemeClr val="tx1"/>
              </a:solidFill>
            </a:endParaRPr>
          </a:p>
        </p:txBody>
      </p:sp>
      <p:sp>
        <p:nvSpPr>
          <p:cNvPr id="3" name="Content Placeholder 2"/>
          <p:cNvSpPr>
            <a:spLocks noGrp="1"/>
          </p:cNvSpPr>
          <p:nvPr>
            <p:ph idx="1"/>
          </p:nvPr>
        </p:nvSpPr>
        <p:spPr>
          <a:xfrm>
            <a:off x="457200" y="1488831"/>
            <a:ext cx="4607169" cy="4642094"/>
          </a:xfrm>
        </p:spPr>
        <p:txBody>
          <a:bodyPr/>
          <a:lstStyle/>
          <a:p>
            <a:r>
              <a:rPr lang="en-US" sz="1800" dirty="0" smtClean="0">
                <a:solidFill>
                  <a:srgbClr val="C00000"/>
                </a:solidFill>
              </a:rPr>
              <a:t>Experiment:</a:t>
            </a:r>
            <a:r>
              <a:rPr lang="en-US" sz="1800" dirty="0" smtClean="0"/>
              <a:t> </a:t>
            </a:r>
          </a:p>
          <a:p>
            <a:pPr lvl="1"/>
            <a:r>
              <a:rPr lang="en-US" sz="1600" dirty="0" smtClean="0"/>
              <a:t>Detect differences in the comprehension of conditional logic expressed in structured pseudo code vs structured flowcharts</a:t>
            </a:r>
          </a:p>
          <a:p>
            <a:endParaRPr lang="en-US" sz="500" dirty="0" smtClean="0"/>
          </a:p>
          <a:p>
            <a:pPr lvl="1"/>
            <a:r>
              <a:rPr lang="en-US" sz="1600" dirty="0" smtClean="0"/>
              <a:t>3 algorithms (simple, medium and difficult complexity)</a:t>
            </a:r>
          </a:p>
          <a:p>
            <a:endParaRPr lang="en-US" sz="500" dirty="0" smtClean="0"/>
          </a:p>
          <a:p>
            <a:r>
              <a:rPr lang="en-US" sz="1800" dirty="0" smtClean="0">
                <a:solidFill>
                  <a:srgbClr val="C00000"/>
                </a:solidFill>
              </a:rPr>
              <a:t>Independent variables</a:t>
            </a:r>
            <a:r>
              <a:rPr lang="en-US" sz="1800" dirty="0" smtClean="0"/>
              <a:t>: </a:t>
            </a:r>
          </a:p>
          <a:p>
            <a:pPr lvl="1"/>
            <a:r>
              <a:rPr lang="en-US" sz="1600" dirty="0" smtClean="0"/>
              <a:t>Representation and algorithm complexity.</a:t>
            </a:r>
          </a:p>
          <a:p>
            <a:endParaRPr lang="en-US" sz="500" dirty="0" smtClean="0"/>
          </a:p>
          <a:p>
            <a:r>
              <a:rPr lang="en-US" sz="1800" dirty="0" smtClean="0">
                <a:solidFill>
                  <a:srgbClr val="C00000"/>
                </a:solidFill>
              </a:rPr>
              <a:t>5 dependent variables</a:t>
            </a:r>
            <a:r>
              <a:rPr lang="en-US" sz="1800" dirty="0" smtClean="0"/>
              <a:t>: </a:t>
            </a:r>
          </a:p>
          <a:p>
            <a:pPr lvl="1"/>
            <a:r>
              <a:rPr lang="en-US" sz="1600" dirty="0" smtClean="0"/>
              <a:t>time taken to comprehend an algorithm</a:t>
            </a:r>
          </a:p>
          <a:p>
            <a:pPr lvl="1"/>
            <a:r>
              <a:rPr lang="en-US" sz="1600" dirty="0" smtClean="0"/>
              <a:t>time spent answering questions about an algorithm </a:t>
            </a:r>
          </a:p>
          <a:p>
            <a:pPr lvl="1"/>
            <a:r>
              <a:rPr lang="en-US" sz="1600" dirty="0" smtClean="0"/>
              <a:t>the number of times a subject brought an algorithm into view </a:t>
            </a:r>
          </a:p>
          <a:p>
            <a:pPr lvl="1"/>
            <a:r>
              <a:rPr lang="en-US" sz="1600" dirty="0" smtClean="0"/>
              <a:t>Correctness of answers </a:t>
            </a:r>
          </a:p>
          <a:p>
            <a:pPr lvl="1"/>
            <a:r>
              <a:rPr lang="en-US" sz="1600" dirty="0" smtClean="0"/>
              <a:t>the subjects' confidence</a:t>
            </a:r>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39</a:t>
            </a:fld>
            <a:endParaRPr lang="en-US" altLang="en-US" dirty="0"/>
          </a:p>
        </p:txBody>
      </p:sp>
      <p:pic>
        <p:nvPicPr>
          <p:cNvPr id="3074" name="Picture 2"/>
          <p:cNvPicPr>
            <a:picLocks noChangeAspect="1" noChangeArrowheads="1"/>
          </p:cNvPicPr>
          <p:nvPr/>
        </p:nvPicPr>
        <p:blipFill>
          <a:blip r:embed="rId2" cstate="print"/>
          <a:srcRect/>
          <a:stretch>
            <a:fillRect/>
          </a:stretch>
        </p:blipFill>
        <p:spPr bwMode="auto">
          <a:xfrm>
            <a:off x="5060085" y="1688123"/>
            <a:ext cx="4123005" cy="3868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br>
              <a:rPr lang="en-US" dirty="0" smtClean="0"/>
            </a:br>
            <a:r>
              <a:rPr lang="en-US" sz="2400" dirty="0" smtClean="0">
                <a:solidFill>
                  <a:srgbClr val="000000"/>
                </a:solidFill>
              </a:rPr>
              <a:t> Visual Programming</a:t>
            </a:r>
            <a:endParaRPr lang="en-US" dirty="0"/>
          </a:p>
        </p:txBody>
      </p:sp>
      <p:sp>
        <p:nvSpPr>
          <p:cNvPr id="3" name="Content Placeholder 2"/>
          <p:cNvSpPr>
            <a:spLocks noGrp="1"/>
          </p:cNvSpPr>
          <p:nvPr>
            <p:ph idx="1"/>
          </p:nvPr>
        </p:nvSpPr>
        <p:spPr/>
        <p:txBody>
          <a:bodyPr/>
          <a:lstStyle/>
          <a:p>
            <a:pPr eaLnBrk="1" hangingPunct="1">
              <a:lnSpc>
                <a:spcPct val="90000"/>
              </a:lnSpc>
              <a:tabLst>
                <a:tab pos="8342313" algn="r"/>
              </a:tabLst>
              <a:defRPr/>
            </a:pPr>
            <a:r>
              <a:rPr lang="en-US" sz="2400" dirty="0" smtClean="0"/>
              <a:t>“</a:t>
            </a:r>
            <a:r>
              <a:rPr lang="en-US" sz="2400" dirty="0" smtClean="0">
                <a:solidFill>
                  <a:schemeClr val="accent2"/>
                </a:solidFill>
              </a:rPr>
              <a:t>Visual Programming</a:t>
            </a:r>
            <a:r>
              <a:rPr lang="en-US" sz="2400" dirty="0" smtClean="0"/>
              <a:t>”</a:t>
            </a:r>
          </a:p>
          <a:p>
            <a:pPr eaLnBrk="1" hangingPunct="1">
              <a:lnSpc>
                <a:spcPct val="90000"/>
              </a:lnSpc>
              <a:buNone/>
              <a:tabLst>
                <a:tab pos="8342313" algn="r"/>
              </a:tabLst>
              <a:defRPr/>
            </a:pPr>
            <a:endParaRPr lang="en-US" sz="500" dirty="0" smtClean="0">
              <a:solidFill>
                <a:schemeClr val="accent2"/>
              </a:solidFill>
            </a:endParaRPr>
          </a:p>
          <a:p>
            <a:pPr lvl="1" eaLnBrk="1" hangingPunct="1">
              <a:lnSpc>
                <a:spcPct val="90000"/>
              </a:lnSpc>
              <a:tabLst>
                <a:tab pos="3025775" algn="l"/>
                <a:tab pos="8342313" algn="r"/>
              </a:tabLst>
              <a:defRPr/>
            </a:pPr>
            <a:r>
              <a:rPr lang="en-US" sz="2000" dirty="0" smtClean="0"/>
              <a:t>“Programming in which more than one dimension is used to convey semantics.”    	</a:t>
            </a:r>
            <a:r>
              <a:rPr lang="en-US" sz="2000" i="1" dirty="0" smtClean="0">
                <a:solidFill>
                  <a:schemeClr val="accent2"/>
                </a:solidFill>
                <a:cs typeface="Tahoma" pitchFamily="34" charset="0"/>
              </a:rPr>
              <a:t>- Myers, 1990</a:t>
            </a:r>
          </a:p>
          <a:p>
            <a:pPr lvl="1" eaLnBrk="1" hangingPunct="1">
              <a:lnSpc>
                <a:spcPct val="90000"/>
              </a:lnSpc>
              <a:buNone/>
              <a:tabLst>
                <a:tab pos="3025775" algn="l"/>
                <a:tab pos="8342313" algn="r"/>
              </a:tabLst>
              <a:defRPr/>
            </a:pPr>
            <a:endParaRPr lang="en-US" sz="500" i="1" dirty="0" smtClean="0">
              <a:solidFill>
                <a:schemeClr val="accent2"/>
              </a:solidFill>
              <a:cs typeface="Tahoma" pitchFamily="34" charset="0"/>
            </a:endParaRPr>
          </a:p>
          <a:p>
            <a:pPr lvl="1" eaLnBrk="1" hangingPunct="1">
              <a:lnSpc>
                <a:spcPct val="90000"/>
              </a:lnSpc>
              <a:buNone/>
              <a:tabLst>
                <a:tab pos="3025775" algn="l"/>
                <a:tab pos="8342313" algn="r"/>
              </a:tabLst>
              <a:defRPr/>
            </a:pPr>
            <a:endParaRPr lang="en-US" sz="500" i="1" dirty="0" smtClean="0">
              <a:solidFill>
                <a:schemeClr val="accent2"/>
              </a:solidFill>
              <a:cs typeface="Tahoma" pitchFamily="34" charset="0"/>
            </a:endParaRPr>
          </a:p>
          <a:p>
            <a:pPr eaLnBrk="1" hangingPunct="1">
              <a:lnSpc>
                <a:spcPct val="90000"/>
              </a:lnSpc>
              <a:tabLst>
                <a:tab pos="3025775" algn="l"/>
                <a:tab pos="8342313" algn="r"/>
              </a:tabLst>
              <a:defRPr/>
            </a:pPr>
            <a:r>
              <a:rPr lang="en-US" sz="2400" dirty="0" smtClean="0"/>
              <a:t>“</a:t>
            </a:r>
            <a:r>
              <a:rPr lang="en-US" sz="2200" dirty="0" smtClean="0">
                <a:solidFill>
                  <a:schemeClr val="accent2"/>
                </a:solidFill>
                <a:cs typeface="Tahoma" pitchFamily="34" charset="0"/>
              </a:rPr>
              <a:t>Token</a:t>
            </a:r>
            <a:r>
              <a:rPr lang="en-US" sz="2400" dirty="0" smtClean="0"/>
              <a:t>”</a:t>
            </a:r>
          </a:p>
          <a:p>
            <a:pPr lvl="1" eaLnBrk="1" hangingPunct="1">
              <a:lnSpc>
                <a:spcPct val="90000"/>
              </a:lnSpc>
              <a:tabLst>
                <a:tab pos="3025775" algn="l"/>
                <a:tab pos="8342313" algn="r"/>
              </a:tabLst>
              <a:defRPr/>
            </a:pPr>
            <a:r>
              <a:rPr lang="en-US" sz="2000" dirty="0" smtClean="0"/>
              <a:t>“A collection of one or more multi-dimensional objects”. </a:t>
            </a:r>
          </a:p>
          <a:p>
            <a:pPr lvl="1" eaLnBrk="1" hangingPunct="1">
              <a:lnSpc>
                <a:spcPct val="90000"/>
              </a:lnSpc>
              <a:tabLst>
                <a:tab pos="3025775" algn="l"/>
                <a:tab pos="8342313" algn="r"/>
              </a:tabLst>
              <a:defRPr/>
            </a:pPr>
            <a:r>
              <a:rPr lang="en-US" sz="2000" u="sng" dirty="0" smtClean="0"/>
              <a:t>Examples</a:t>
            </a:r>
            <a:r>
              <a:rPr lang="en-US" sz="2000" dirty="0" smtClean="0"/>
              <a:t>: </a:t>
            </a:r>
          </a:p>
          <a:p>
            <a:pPr lvl="2" eaLnBrk="1" hangingPunct="1">
              <a:lnSpc>
                <a:spcPct val="90000"/>
              </a:lnSpc>
              <a:tabLst>
                <a:tab pos="3025775" algn="l"/>
                <a:tab pos="8342313" algn="r"/>
              </a:tabLst>
              <a:defRPr/>
            </a:pPr>
            <a:r>
              <a:rPr lang="en-US" sz="1700" dirty="0" smtClean="0"/>
              <a:t>Multi-dimensional graphical objects</a:t>
            </a:r>
          </a:p>
          <a:p>
            <a:pPr lvl="2" eaLnBrk="1" hangingPunct="1">
              <a:lnSpc>
                <a:spcPct val="90000"/>
              </a:lnSpc>
              <a:tabLst>
                <a:tab pos="3025775" algn="l"/>
                <a:tab pos="8342313" algn="r"/>
              </a:tabLst>
              <a:defRPr/>
            </a:pPr>
            <a:r>
              <a:rPr lang="en-US" sz="1700" dirty="0" smtClean="0"/>
              <a:t>Spatial relationships</a:t>
            </a:r>
          </a:p>
          <a:p>
            <a:pPr lvl="2" eaLnBrk="1" hangingPunct="1">
              <a:lnSpc>
                <a:spcPct val="90000"/>
              </a:lnSpc>
              <a:tabLst>
                <a:tab pos="3025775" algn="l"/>
                <a:tab pos="8342313" algn="r"/>
              </a:tabLst>
              <a:defRPr/>
            </a:pPr>
            <a:r>
              <a:rPr lang="en-US" sz="1700" dirty="0" smtClean="0"/>
              <a:t>Use of the time dimension to specify “before-after” semantic relationships. </a:t>
            </a:r>
          </a:p>
          <a:p>
            <a:pPr lvl="1" eaLnBrk="1" hangingPunct="1">
              <a:lnSpc>
                <a:spcPct val="90000"/>
              </a:lnSpc>
              <a:buNone/>
              <a:tabLst>
                <a:tab pos="3025775" algn="l"/>
                <a:tab pos="8342313" algn="r"/>
              </a:tabLst>
              <a:defRPr/>
            </a:pPr>
            <a:endParaRPr lang="en-US" sz="500" dirty="0" smtClean="0"/>
          </a:p>
          <a:p>
            <a:pPr lvl="1" eaLnBrk="1" hangingPunct="1">
              <a:lnSpc>
                <a:spcPct val="90000"/>
              </a:lnSpc>
              <a:buNone/>
              <a:tabLst>
                <a:tab pos="3025775" algn="l"/>
                <a:tab pos="8342313" algn="r"/>
              </a:tabLst>
              <a:defRPr/>
            </a:pPr>
            <a:endParaRPr lang="en-US" sz="500" dirty="0" smtClean="0"/>
          </a:p>
          <a:p>
            <a:pPr eaLnBrk="1" hangingPunct="1">
              <a:lnSpc>
                <a:spcPct val="90000"/>
              </a:lnSpc>
              <a:tabLst>
                <a:tab pos="3025775" algn="l"/>
                <a:tab pos="8342313" algn="r"/>
              </a:tabLst>
              <a:defRPr/>
            </a:pPr>
            <a:r>
              <a:rPr lang="en-US" sz="2400" dirty="0" smtClean="0"/>
              <a:t>“</a:t>
            </a:r>
            <a:r>
              <a:rPr lang="en-US" sz="2200" dirty="0" smtClean="0">
                <a:solidFill>
                  <a:schemeClr val="accent2"/>
                </a:solidFill>
                <a:cs typeface="Tahoma" pitchFamily="34" charset="0"/>
              </a:rPr>
              <a:t>Visual Expression</a:t>
            </a:r>
            <a:r>
              <a:rPr lang="en-US" sz="2400" dirty="0" smtClean="0"/>
              <a:t>”</a:t>
            </a:r>
          </a:p>
          <a:p>
            <a:pPr lvl="1" eaLnBrk="1" hangingPunct="1">
              <a:lnSpc>
                <a:spcPct val="90000"/>
              </a:lnSpc>
              <a:tabLst>
                <a:tab pos="3025775" algn="l"/>
                <a:tab pos="8342313" algn="r"/>
              </a:tabLst>
              <a:defRPr/>
            </a:pPr>
            <a:r>
              <a:rPr lang="en-US" sz="2000" dirty="0" smtClean="0"/>
              <a:t>“A collection of one or more tokens” </a:t>
            </a:r>
            <a:endParaRPr lang="en-US" dirty="0" smtClean="0"/>
          </a:p>
          <a:p>
            <a:pPr lvl="1" eaLnBrk="1" hangingPunct="1">
              <a:lnSpc>
                <a:spcPct val="90000"/>
              </a:lnSpc>
              <a:buNone/>
              <a:tabLst>
                <a:tab pos="3025775" algn="l"/>
                <a:tab pos="8342313" algn="r"/>
              </a:tabLst>
              <a:defRPr/>
            </a:pPr>
            <a:r>
              <a:rPr lang="en-US" dirty="0" smtClean="0"/>
              <a:t>		</a:t>
            </a:r>
            <a:endParaRPr lang="en-US" sz="2000" dirty="0" smtClean="0">
              <a:cs typeface="Tahoma" pitchFamily="34" charset="0"/>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40</a:t>
            </a:fld>
            <a:endParaRPr lang="en-US" altLang="en-US" smtClean="0"/>
          </a:p>
        </p:txBody>
      </p:sp>
      <p:sp>
        <p:nvSpPr>
          <p:cNvPr id="6147" name="Rectangle 2"/>
          <p:cNvSpPr>
            <a:spLocks noGrp="1" noChangeArrowheads="1"/>
          </p:cNvSpPr>
          <p:nvPr>
            <p:ph type="title"/>
          </p:nvPr>
        </p:nvSpPr>
        <p:spPr>
          <a:xfrm>
            <a:off x="231494" y="376878"/>
            <a:ext cx="8912506" cy="65327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Evidence ‘For’ VPLs: Summary</a:t>
            </a:r>
            <a:endParaRPr lang="en-US" sz="1800" b="0" dirty="0" smtClean="0">
              <a:solidFill>
                <a:schemeClr val="tx1"/>
              </a:solidFill>
              <a:latin typeface="+mn-lt"/>
              <a:cs typeface="Tahoma" pitchFamily="34" charset="0"/>
            </a:endParaRPr>
          </a:p>
        </p:txBody>
      </p:sp>
      <p:graphicFrame>
        <p:nvGraphicFramePr>
          <p:cNvPr id="6" name="Table 5"/>
          <p:cNvGraphicFramePr>
            <a:graphicFrameLocks noGrp="1"/>
          </p:cNvGraphicFramePr>
          <p:nvPr/>
        </p:nvGraphicFramePr>
        <p:xfrm>
          <a:off x="300940" y="1840373"/>
          <a:ext cx="8518968" cy="3299073"/>
        </p:xfrm>
        <a:graphic>
          <a:graphicData uri="http://schemas.openxmlformats.org/drawingml/2006/table">
            <a:tbl>
              <a:tblPr firstRow="1" bandRow="1">
                <a:tableStyleId>{5C22544A-7EE6-4342-B048-85BDC9FD1C3A}</a:tableStyleId>
              </a:tblPr>
              <a:tblGrid>
                <a:gridCol w="1343700"/>
                <a:gridCol w="1944239"/>
                <a:gridCol w="5231029"/>
              </a:tblGrid>
              <a:tr h="612011">
                <a:tc>
                  <a:txBody>
                    <a:bodyPr/>
                    <a:lstStyle/>
                    <a:p>
                      <a:r>
                        <a:rPr lang="en-US" sz="1400" dirty="0" smtClean="0"/>
                        <a:t>Researcher</a:t>
                      </a:r>
                      <a:endParaRPr lang="en-US" sz="1400" dirty="0"/>
                    </a:p>
                  </a:txBody>
                  <a:tcPr/>
                </a:tc>
                <a:tc>
                  <a:txBody>
                    <a:bodyPr/>
                    <a:lstStyle/>
                    <a:p>
                      <a:r>
                        <a:rPr lang="en-US" sz="1400" dirty="0" smtClean="0"/>
                        <a:t>Representations Used</a:t>
                      </a:r>
                      <a:endParaRPr lang="en-US" sz="1400" dirty="0"/>
                    </a:p>
                  </a:txBody>
                  <a:tcPr/>
                </a:tc>
                <a:tc>
                  <a:txBody>
                    <a:bodyPr/>
                    <a:lstStyle/>
                    <a:p>
                      <a:r>
                        <a:rPr lang="en-US" sz="1400" dirty="0" smtClean="0"/>
                        <a:t>Results</a:t>
                      </a:r>
                      <a:endParaRPr lang="en-US" sz="1400" dirty="0"/>
                    </a:p>
                  </a:txBody>
                  <a:tcPr/>
                </a:tc>
              </a:tr>
              <a:tr h="612011">
                <a:tc>
                  <a:txBody>
                    <a:bodyPr/>
                    <a:lstStyle/>
                    <a:p>
                      <a:r>
                        <a:rPr lang="en-US" sz="1400" dirty="0" smtClean="0"/>
                        <a:t>Day</a:t>
                      </a:r>
                      <a:endParaRPr lang="en-US" sz="1400" dirty="0"/>
                    </a:p>
                  </a:txBody>
                  <a:tcPr/>
                </a:tc>
                <a:tc>
                  <a:txBody>
                    <a:bodyPr/>
                    <a:lstStyle/>
                    <a:p>
                      <a:r>
                        <a:rPr lang="en-US" sz="1400" dirty="0" smtClean="0"/>
                        <a:t>List vs Matrix</a:t>
                      </a:r>
                    </a:p>
                    <a:p>
                      <a:r>
                        <a:rPr lang="en-US" sz="1400" dirty="0" smtClean="0"/>
                        <a:t>List vs Spatial</a:t>
                      </a:r>
                      <a:r>
                        <a:rPr lang="en-US" sz="1400" baseline="0" dirty="0" smtClean="0"/>
                        <a:t> Map</a:t>
                      </a:r>
                      <a:endParaRPr lang="en-US" sz="1400" dirty="0"/>
                    </a:p>
                  </a:txBody>
                  <a:tcPr/>
                </a:tc>
                <a:tc>
                  <a:txBody>
                    <a:bodyPr/>
                    <a:lstStyle/>
                    <a:p>
                      <a:r>
                        <a:rPr lang="en-US" sz="1400" dirty="0" smtClean="0"/>
                        <a:t>Correctness using Matrix</a:t>
                      </a:r>
                      <a:r>
                        <a:rPr lang="en-US" sz="1400" baseline="0" dirty="0" smtClean="0"/>
                        <a:t> Format: 78%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Correctness using List </a:t>
                      </a:r>
                      <a:r>
                        <a:rPr lang="en-US" sz="1400" baseline="0" dirty="0" smtClean="0"/>
                        <a:t>Format: 56%</a:t>
                      </a:r>
                    </a:p>
                  </a:txBody>
                  <a:tcPr/>
                </a:tc>
              </a:tr>
              <a:tr h="612011">
                <a:tc>
                  <a:txBody>
                    <a:bodyPr/>
                    <a:lstStyle/>
                    <a:p>
                      <a:r>
                        <a:rPr lang="en-US" sz="1400" dirty="0" smtClean="0"/>
                        <a:t>Schwartz, Fattaleh, Polich</a:t>
                      </a:r>
                      <a:endParaRPr lang="en-US" sz="1400" dirty="0"/>
                    </a:p>
                  </a:txBody>
                  <a:tcPr/>
                </a:tc>
                <a:tc>
                  <a:txBody>
                    <a:bodyPr/>
                    <a:lstStyle/>
                    <a:p>
                      <a:r>
                        <a:rPr lang="fr-FR" sz="1400" dirty="0" smtClean="0"/>
                        <a:t>Sentence vs. Tree vs. Matrix</a:t>
                      </a:r>
                      <a:endParaRPr lang="en-US" sz="1400" dirty="0"/>
                    </a:p>
                  </a:txBody>
                  <a:tcPr/>
                </a:tc>
                <a:tc>
                  <a:txBody>
                    <a:bodyPr/>
                    <a:lstStyle/>
                    <a:p>
                      <a:r>
                        <a:rPr lang="en-US" sz="1400" dirty="0" smtClean="0"/>
                        <a:t>Matrix outperformed sentence rewrites and Tree diagrams</a:t>
                      </a:r>
                    </a:p>
                    <a:p>
                      <a:r>
                        <a:rPr lang="en-US" sz="1400" dirty="0" smtClean="0"/>
                        <a:t>Superiority of the matrix grew as the problem size grew.</a:t>
                      </a:r>
                      <a:endParaRPr lang="en-US" sz="1400" dirty="0"/>
                    </a:p>
                  </a:txBody>
                  <a:tcPr/>
                </a:tc>
              </a:tr>
              <a:tr h="612011">
                <a:tc>
                  <a:txBody>
                    <a:bodyPr/>
                    <a:lstStyle/>
                    <a:p>
                      <a:r>
                        <a:rPr lang="en-US" sz="1400" dirty="0" smtClean="0"/>
                        <a:t>Carroll, Thomas, Malhotra</a:t>
                      </a:r>
                      <a:endParaRPr lang="en-US" sz="1400" dirty="0"/>
                    </a:p>
                  </a:txBody>
                  <a:tcPr/>
                </a:tc>
                <a:tc>
                  <a:txBody>
                    <a:bodyPr/>
                    <a:lstStyle/>
                    <a:p>
                      <a:r>
                        <a:rPr lang="en-US" sz="1400" dirty="0" smtClean="0"/>
                        <a:t>Matrix</a:t>
                      </a:r>
                      <a:endParaRPr lang="en-US" sz="1400" dirty="0"/>
                    </a:p>
                  </a:txBody>
                  <a:tcPr/>
                </a:tc>
                <a:tc>
                  <a:txBody>
                    <a:bodyPr/>
                    <a:lstStyle/>
                    <a:p>
                      <a:r>
                        <a:rPr lang="en-US" sz="1400" dirty="0" smtClean="0"/>
                        <a:t>Using a matrix helped users</a:t>
                      </a:r>
                      <a:r>
                        <a:rPr lang="en-US" sz="1400" baseline="0" dirty="0" smtClean="0"/>
                        <a:t> to improve their performance while solving temporal iso-morph problem (scheduling problem)</a:t>
                      </a:r>
                      <a:endParaRPr lang="en-US" sz="1400" dirty="0"/>
                    </a:p>
                  </a:txBody>
                  <a:tcPr/>
                </a:tc>
              </a:tr>
              <a:tr h="612011">
                <a:tc>
                  <a:txBody>
                    <a:bodyPr/>
                    <a:lstStyle/>
                    <a:p>
                      <a:r>
                        <a:rPr lang="en-US" sz="1400" dirty="0" smtClean="0"/>
                        <a:t>Scanlan</a:t>
                      </a:r>
                      <a:endParaRPr lang="en-US" sz="1400" dirty="0"/>
                    </a:p>
                  </a:txBody>
                  <a:tcPr/>
                </a:tc>
                <a:tc>
                  <a:txBody>
                    <a:bodyPr/>
                    <a:lstStyle/>
                    <a:p>
                      <a:r>
                        <a:rPr lang="en-US" sz="1400" dirty="0" smtClean="0"/>
                        <a:t>Pseudo code vs. </a:t>
                      </a:r>
                    </a:p>
                    <a:p>
                      <a:r>
                        <a:rPr lang="en-US" sz="1400" dirty="0" smtClean="0"/>
                        <a:t>Flowchart</a:t>
                      </a:r>
                      <a:endParaRPr lang="en-US" sz="1400" dirty="0"/>
                    </a:p>
                  </a:txBody>
                  <a:tcPr/>
                </a:tc>
                <a:tc>
                  <a:txBody>
                    <a:bodyPr/>
                    <a:lstStyle/>
                    <a:p>
                      <a:r>
                        <a:rPr lang="en-US" sz="1400" dirty="0" smtClean="0"/>
                        <a:t>Flowcharts</a:t>
                      </a:r>
                      <a:r>
                        <a:rPr lang="en-US" sz="1400" baseline="0" dirty="0" smtClean="0"/>
                        <a:t> performed much better while representing conditional logic as compared to pseudo-code</a:t>
                      </a:r>
                      <a:endParaRPr lang="en-US" sz="1400" dirty="0"/>
                    </a:p>
                  </a:txBody>
                  <a:tcPr/>
                </a:tc>
              </a:tr>
            </a:tbl>
          </a:graphicData>
        </a:graphic>
      </p:graphicFrame>
      <p:sp>
        <p:nvSpPr>
          <p:cNvPr id="8" name="Rectangle 7"/>
          <p:cNvSpPr/>
          <p:nvPr/>
        </p:nvSpPr>
        <p:spPr>
          <a:xfrm>
            <a:off x="6395261" y="1114592"/>
            <a:ext cx="2441759" cy="369332"/>
          </a:xfrm>
          <a:prstGeom prst="rect">
            <a:avLst/>
          </a:prstGeom>
        </p:spPr>
        <p:txBody>
          <a:bodyPr wrap="none">
            <a:spAutoFit/>
          </a:bodyPr>
          <a:lstStyle/>
          <a:p>
            <a:r>
              <a:rPr lang="en-US" dirty="0" smtClean="0">
                <a:cs typeface="Tahoma" pitchFamily="34" charset="0"/>
              </a:rPr>
              <a:t>[</a:t>
            </a:r>
            <a:r>
              <a:rPr lang="en-US" dirty="0" smtClean="0">
                <a:solidFill>
                  <a:srgbClr val="C00000"/>
                </a:solidFill>
              </a:rPr>
              <a:t>T. R. G. Green, 1992</a:t>
            </a:r>
            <a:r>
              <a:rPr lang="en-US" dirty="0" smtClean="0">
                <a:cs typeface="Tahoma" pitchFamily="34" charset="0"/>
              </a:rPr>
              <a:t>]</a:t>
            </a:r>
            <a:endParaRPr lang="en-US" dirty="0"/>
          </a:p>
        </p:txBody>
      </p:sp>
    </p:spTree>
    <p:extLst>
      <p:ext uri="{BB962C8B-B14F-4D97-AF65-F5344CB8AC3E}">
        <p14:creationId xmlns:p14="http://schemas.microsoft.com/office/powerpoint/2010/main" xmlns="" val="36140583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58554" cy="1050070"/>
          </a:xfrm>
        </p:spPr>
        <p:txBody>
          <a:bodyPr/>
          <a:lstStyle/>
          <a:p>
            <a:r>
              <a:rPr lang="en-US" sz="2800" dirty="0" smtClean="0"/>
              <a:t>Evidences Against</a:t>
            </a:r>
            <a:r>
              <a:rPr lang="en-US" dirty="0" smtClean="0"/>
              <a:t> </a:t>
            </a:r>
            <a:r>
              <a:rPr lang="en-US" sz="1800" dirty="0" smtClean="0"/>
              <a:t>(Non-Programming Study)</a:t>
            </a:r>
            <a:r>
              <a:rPr lang="en-US" dirty="0" smtClean="0"/>
              <a:t/>
            </a:r>
            <a:br>
              <a:rPr lang="en-US" dirty="0" smtClean="0"/>
            </a:br>
            <a:r>
              <a:rPr lang="en-US" sz="1800" dirty="0" smtClean="0">
                <a:solidFill>
                  <a:schemeClr val="tx1"/>
                </a:solidFill>
              </a:rPr>
              <a:t> </a:t>
            </a:r>
            <a:r>
              <a:rPr lang="en-US" sz="1600" dirty="0" smtClean="0">
                <a:solidFill>
                  <a:schemeClr val="tx1"/>
                </a:solidFill>
              </a:rPr>
              <a:t>Notations are not superior in an absolute sense                 </a:t>
            </a:r>
            <a:r>
              <a:rPr lang="en-US" sz="1400" dirty="0" smtClean="0">
                <a:solidFill>
                  <a:schemeClr val="tx1"/>
                </a:solidFill>
              </a:rPr>
              <a:t>[</a:t>
            </a:r>
            <a:r>
              <a:rPr lang="en-US" sz="1400" b="0" dirty="0" smtClean="0">
                <a:solidFill>
                  <a:srgbClr val="C00000"/>
                </a:solidFill>
              </a:rPr>
              <a:t>Wright and Reid</a:t>
            </a:r>
            <a:r>
              <a:rPr lang="en-US" sz="1400" dirty="0" smtClean="0">
                <a:solidFill>
                  <a:schemeClr val="tx1"/>
                </a:solidFill>
              </a:rPr>
              <a:t>]</a:t>
            </a:r>
            <a:endParaRPr lang="en-US" sz="1400" dirty="0">
              <a:solidFill>
                <a:schemeClr val="tx1"/>
              </a:solidFill>
            </a:endParaRPr>
          </a:p>
        </p:txBody>
      </p:sp>
      <p:sp>
        <p:nvSpPr>
          <p:cNvPr id="3" name="Content Placeholder 2"/>
          <p:cNvSpPr>
            <a:spLocks noGrp="1"/>
          </p:cNvSpPr>
          <p:nvPr>
            <p:ph idx="1"/>
          </p:nvPr>
        </p:nvSpPr>
        <p:spPr>
          <a:xfrm>
            <a:off x="234462" y="1371600"/>
            <a:ext cx="4818184" cy="4759325"/>
          </a:xfrm>
        </p:spPr>
        <p:txBody>
          <a:bodyPr/>
          <a:lstStyle/>
          <a:p>
            <a:r>
              <a:rPr lang="en-US" sz="1500" dirty="0" smtClean="0">
                <a:solidFill>
                  <a:srgbClr val="C00000"/>
                </a:solidFill>
              </a:rPr>
              <a:t>Experiment:</a:t>
            </a:r>
            <a:r>
              <a:rPr lang="en-US" sz="1500" dirty="0" smtClean="0"/>
              <a:t> </a:t>
            </a:r>
          </a:p>
          <a:p>
            <a:pPr lvl="1"/>
            <a:r>
              <a:rPr lang="en-US" sz="1500" dirty="0" smtClean="0"/>
              <a:t>Evaluate relative strength of prose, short sentences, decision trees and matrices in problem-solving situations</a:t>
            </a:r>
          </a:p>
          <a:p>
            <a:pPr lvl="1"/>
            <a:r>
              <a:rPr lang="en-US" sz="1500" dirty="0" smtClean="0"/>
              <a:t>Using a series of rules dictating the appropriateness of different space vehicles for space travel.</a:t>
            </a:r>
          </a:p>
          <a:p>
            <a:pPr lvl="1"/>
            <a:r>
              <a:rPr lang="en-US" sz="1500" dirty="0" smtClean="0"/>
              <a:t>Each subject asked a series of 36 problems deciding to choose a mode of travel </a:t>
            </a:r>
          </a:p>
          <a:p>
            <a:r>
              <a:rPr lang="en-US" sz="1500" dirty="0" smtClean="0">
                <a:solidFill>
                  <a:srgbClr val="C00000"/>
                </a:solidFill>
              </a:rPr>
              <a:t>Independent variables</a:t>
            </a:r>
            <a:r>
              <a:rPr lang="en-US" sz="1500" dirty="0" smtClean="0"/>
              <a:t>: </a:t>
            </a:r>
          </a:p>
          <a:p>
            <a:pPr lvl="1"/>
            <a:r>
              <a:rPr lang="en-US" sz="1500" dirty="0" smtClean="0"/>
              <a:t>Representation (between-subjects), memorization (within-subjects) and question difficulty (within-subjects).</a:t>
            </a:r>
          </a:p>
          <a:p>
            <a:pPr lvl="1"/>
            <a:endParaRPr lang="en-US" sz="1500" dirty="0" smtClean="0"/>
          </a:p>
          <a:p>
            <a:r>
              <a:rPr lang="en-US" sz="1500" dirty="0" smtClean="0">
                <a:solidFill>
                  <a:srgbClr val="C00000"/>
                </a:solidFill>
              </a:rPr>
              <a:t>Three Stages:</a:t>
            </a:r>
          </a:p>
          <a:p>
            <a:r>
              <a:rPr lang="en-US" sz="1500" u="sng" dirty="0" smtClean="0"/>
              <a:t>Stage1</a:t>
            </a:r>
            <a:r>
              <a:rPr lang="en-US" sz="1500" dirty="0" smtClean="0"/>
              <a:t>: the subjects had the rules available to consult. </a:t>
            </a:r>
          </a:p>
          <a:p>
            <a:r>
              <a:rPr lang="en-US" sz="1500" u="sng" dirty="0" smtClean="0"/>
              <a:t>Stage2</a:t>
            </a:r>
            <a:r>
              <a:rPr lang="en-US" sz="1500" dirty="0" smtClean="0"/>
              <a:t>: the rules were removed without warning. </a:t>
            </a:r>
          </a:p>
          <a:p>
            <a:r>
              <a:rPr lang="en-US" sz="1500" u="sng" dirty="0" smtClean="0"/>
              <a:t>Stage3</a:t>
            </a:r>
            <a:r>
              <a:rPr lang="en-US" sz="1500" dirty="0" smtClean="0"/>
              <a:t>: subjects were told to memorize the rules</a:t>
            </a:r>
          </a:p>
          <a:p>
            <a:pPr>
              <a:buNone/>
            </a:pPr>
            <a:endParaRPr lang="en-US" sz="15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41</a:t>
            </a:fld>
            <a:endParaRPr lang="en-US" altLang="en-US" dirty="0"/>
          </a:p>
        </p:txBody>
      </p:sp>
      <p:sp>
        <p:nvSpPr>
          <p:cNvPr id="5" name="Rectangle 4"/>
          <p:cNvSpPr/>
          <p:nvPr/>
        </p:nvSpPr>
        <p:spPr>
          <a:xfrm>
            <a:off x="4736123" y="1488557"/>
            <a:ext cx="4443046" cy="3554819"/>
          </a:xfrm>
          <a:prstGeom prst="rect">
            <a:avLst/>
          </a:prstGeom>
        </p:spPr>
        <p:txBody>
          <a:bodyPr wrap="square">
            <a:spAutoFit/>
          </a:bodyPr>
          <a:lstStyle/>
          <a:p>
            <a:pPr marL="342900" indent="-342900" eaLnBrk="0" hangingPunct="0">
              <a:spcBef>
                <a:spcPct val="20000"/>
              </a:spcBef>
              <a:buClr>
                <a:schemeClr val="tx2"/>
              </a:buClr>
              <a:buSzPct val="70000"/>
              <a:buFont typeface="Wingdings" pitchFamily="2" charset="2"/>
              <a:buChar char="l"/>
            </a:pPr>
            <a:r>
              <a:rPr lang="en-US" sz="1500" dirty="0" smtClean="0">
                <a:solidFill>
                  <a:srgbClr val="C00000"/>
                </a:solidFill>
                <a:latin typeface="+mn-lt"/>
              </a:rPr>
              <a:t>Results:</a:t>
            </a:r>
          </a:p>
          <a:p>
            <a:pPr marL="574675" lvl="1" indent="-230188" eaLnBrk="0" hangingPunct="0">
              <a:spcBef>
                <a:spcPct val="20000"/>
              </a:spcBef>
              <a:buClr>
                <a:schemeClr val="accent2"/>
              </a:buClr>
              <a:buSzPct val="70000"/>
              <a:buFont typeface="Wingdings" pitchFamily="2" charset="2"/>
              <a:buChar char="l"/>
            </a:pPr>
            <a:r>
              <a:rPr lang="en-US" sz="1500" dirty="0" smtClean="0">
                <a:latin typeface="+mn-lt"/>
              </a:rPr>
              <a:t>Prose format more error prone</a:t>
            </a:r>
          </a:p>
          <a:p>
            <a:pPr marL="574675" lvl="1" indent="-230188" eaLnBrk="0" hangingPunct="0">
              <a:spcBef>
                <a:spcPct val="20000"/>
              </a:spcBef>
              <a:buClr>
                <a:schemeClr val="accent2"/>
              </a:buClr>
              <a:buSzPct val="70000"/>
              <a:buFont typeface="Wingdings" pitchFamily="2" charset="2"/>
              <a:buChar char="l"/>
            </a:pPr>
            <a:endParaRPr lang="en-US" sz="1500" dirty="0" smtClean="0">
              <a:latin typeface="+mn-lt"/>
            </a:endParaRPr>
          </a:p>
          <a:p>
            <a:pPr marL="574675" lvl="1" indent="-230188" eaLnBrk="0" hangingPunct="0">
              <a:spcBef>
                <a:spcPct val="20000"/>
              </a:spcBef>
              <a:buClr>
                <a:schemeClr val="accent2"/>
              </a:buClr>
              <a:buSzPct val="70000"/>
            </a:pPr>
            <a:r>
              <a:rPr lang="en-US" sz="1500" u="sng" dirty="0" smtClean="0">
                <a:latin typeface="+mn-lt"/>
              </a:rPr>
              <a:t>Stage 1:</a:t>
            </a:r>
            <a:r>
              <a:rPr lang="en-US" sz="1500" dirty="0" smtClean="0">
                <a:latin typeface="+mn-lt"/>
              </a:rPr>
              <a:t> </a:t>
            </a:r>
          </a:p>
          <a:p>
            <a:pPr marL="574675" lvl="1" indent="-230188" eaLnBrk="0" hangingPunct="0">
              <a:spcBef>
                <a:spcPct val="20000"/>
              </a:spcBef>
              <a:buClr>
                <a:schemeClr val="accent2"/>
              </a:buClr>
              <a:buSzPct val="70000"/>
              <a:buFont typeface="Wingdings" pitchFamily="2" charset="2"/>
              <a:buChar char="l"/>
            </a:pPr>
            <a:r>
              <a:rPr lang="en-US" sz="1500" dirty="0" smtClean="0">
                <a:latin typeface="+mn-lt"/>
              </a:rPr>
              <a:t>No significant differences in the error rates</a:t>
            </a:r>
          </a:p>
          <a:p>
            <a:pPr marL="574675" lvl="1" indent="-230188" eaLnBrk="0" hangingPunct="0">
              <a:spcBef>
                <a:spcPct val="20000"/>
              </a:spcBef>
              <a:buClr>
                <a:schemeClr val="accent2"/>
              </a:buClr>
              <a:buSzPct val="70000"/>
              <a:buFont typeface="Wingdings" pitchFamily="2" charset="2"/>
              <a:buChar char="l"/>
            </a:pPr>
            <a:r>
              <a:rPr lang="en-US" sz="1500" dirty="0" smtClean="0">
                <a:latin typeface="+mn-lt"/>
              </a:rPr>
              <a:t>Table yielded significantly faster times</a:t>
            </a:r>
          </a:p>
          <a:p>
            <a:pPr marL="574675" lvl="1" indent="-230188" eaLnBrk="0" hangingPunct="0">
              <a:spcBef>
                <a:spcPct val="20000"/>
              </a:spcBef>
              <a:buClr>
                <a:schemeClr val="accent2"/>
              </a:buClr>
              <a:buSzPct val="70000"/>
              <a:buFont typeface="Wingdings" pitchFamily="2" charset="2"/>
              <a:buChar char="l"/>
            </a:pPr>
            <a:endParaRPr lang="en-US" sz="1500" dirty="0" smtClean="0">
              <a:latin typeface="+mn-lt"/>
            </a:endParaRPr>
          </a:p>
          <a:p>
            <a:pPr marL="574675" lvl="1" indent="-230188" eaLnBrk="0" hangingPunct="0">
              <a:spcBef>
                <a:spcPct val="20000"/>
              </a:spcBef>
              <a:buClr>
                <a:schemeClr val="accent2"/>
              </a:buClr>
              <a:buSzPct val="70000"/>
            </a:pPr>
            <a:r>
              <a:rPr lang="en-US" sz="1500" u="sng" dirty="0" smtClean="0">
                <a:latin typeface="+mn-lt"/>
              </a:rPr>
              <a:t>Stage 2</a:t>
            </a:r>
          </a:p>
          <a:p>
            <a:pPr marL="574675" lvl="1" indent="-230188" eaLnBrk="0" hangingPunct="0">
              <a:spcBef>
                <a:spcPct val="20000"/>
              </a:spcBef>
              <a:buClr>
                <a:schemeClr val="accent2"/>
              </a:buClr>
              <a:buSzPct val="70000"/>
              <a:buFont typeface="Wingdings" pitchFamily="2" charset="2"/>
              <a:buChar char="l"/>
            </a:pPr>
            <a:r>
              <a:rPr lang="en-US" sz="1500" dirty="0" smtClean="0">
                <a:latin typeface="+mn-lt"/>
              </a:rPr>
              <a:t>No significant differences in the error rates</a:t>
            </a:r>
          </a:p>
          <a:p>
            <a:pPr marL="574675" lvl="1" indent="-230188" eaLnBrk="0" hangingPunct="0">
              <a:spcBef>
                <a:spcPct val="20000"/>
              </a:spcBef>
              <a:buClr>
                <a:schemeClr val="accent2"/>
              </a:buClr>
              <a:buSzPct val="70000"/>
              <a:buFont typeface="Wingdings" pitchFamily="2" charset="2"/>
              <a:buChar char="l"/>
            </a:pPr>
            <a:r>
              <a:rPr lang="en-US" sz="1500" dirty="0" smtClean="0">
                <a:latin typeface="+mn-lt"/>
              </a:rPr>
              <a:t>Mean percent error for the tree and table deteriorated over trials</a:t>
            </a:r>
          </a:p>
          <a:p>
            <a:pPr marL="574675" lvl="1" indent="-230188" eaLnBrk="0" hangingPunct="0">
              <a:spcBef>
                <a:spcPct val="20000"/>
              </a:spcBef>
              <a:buClr>
                <a:schemeClr val="accent2"/>
              </a:buClr>
              <a:buSzPct val="70000"/>
              <a:buFont typeface="Wingdings" pitchFamily="2" charset="2"/>
              <a:buChar char="l"/>
            </a:pPr>
            <a:r>
              <a:rPr lang="en-US" sz="1500" dirty="0" smtClean="0">
                <a:latin typeface="+mn-lt"/>
              </a:rPr>
              <a:t>Performance with the prose and short sentences improved.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35108" cy="1296254"/>
          </a:xfrm>
        </p:spPr>
        <p:txBody>
          <a:bodyPr/>
          <a:lstStyle/>
          <a:p>
            <a:r>
              <a:rPr lang="en-US" dirty="0" smtClean="0"/>
              <a:t>Evidences Against </a:t>
            </a:r>
            <a:r>
              <a:rPr lang="en-US" sz="2400" dirty="0" smtClean="0"/>
              <a:t>(Programming Study)</a:t>
            </a:r>
            <a:r>
              <a:rPr lang="en-US" dirty="0" smtClean="0"/>
              <a:t/>
            </a:r>
            <a:br>
              <a:rPr lang="en-US" dirty="0" smtClean="0"/>
            </a:br>
            <a:r>
              <a:rPr lang="en-US" sz="1800" dirty="0" smtClean="0">
                <a:solidFill>
                  <a:schemeClr val="tx1"/>
                </a:solidFill>
              </a:rPr>
              <a:t> Flowcharts as a notation for control flow                       </a:t>
            </a:r>
            <a:r>
              <a:rPr lang="en-US" sz="1600" b="0" dirty="0" smtClean="0">
                <a:solidFill>
                  <a:schemeClr val="tx1"/>
                </a:solidFill>
              </a:rPr>
              <a:t>[</a:t>
            </a:r>
            <a:r>
              <a:rPr lang="en-US" sz="1600" b="0" dirty="0" smtClean="0">
                <a:solidFill>
                  <a:srgbClr val="C00000"/>
                </a:solidFill>
              </a:rPr>
              <a:t>Shneiderman et al</a:t>
            </a:r>
            <a:r>
              <a:rPr lang="en-US" sz="1600" b="0" dirty="0" smtClean="0">
                <a:solidFill>
                  <a:schemeClr val="tx1"/>
                </a:solidFill>
              </a:rPr>
              <a:t>]</a:t>
            </a:r>
            <a:endParaRPr lang="en-US" sz="1600" b="0" dirty="0">
              <a:solidFill>
                <a:schemeClr val="tx1"/>
              </a:solidFill>
            </a:endParaRPr>
          </a:p>
        </p:txBody>
      </p:sp>
      <p:sp>
        <p:nvSpPr>
          <p:cNvPr id="3" name="Content Placeholder 2"/>
          <p:cNvSpPr>
            <a:spLocks noGrp="1"/>
          </p:cNvSpPr>
          <p:nvPr>
            <p:ph idx="1"/>
          </p:nvPr>
        </p:nvSpPr>
        <p:spPr/>
        <p:txBody>
          <a:bodyPr/>
          <a:lstStyle/>
          <a:p>
            <a:pPr eaLnBrk="1" hangingPunct="1">
              <a:lnSpc>
                <a:spcPct val="90000"/>
              </a:lnSpc>
              <a:tabLst>
                <a:tab pos="8342313" algn="r"/>
              </a:tabLst>
              <a:defRPr/>
            </a:pPr>
            <a:r>
              <a:rPr lang="en-US" sz="2400" kern="1200" dirty="0" smtClean="0">
                <a:solidFill>
                  <a:srgbClr val="C00000"/>
                </a:solidFill>
              </a:rPr>
              <a:t>Experiment: </a:t>
            </a:r>
          </a:p>
          <a:p>
            <a:pPr lvl="1" eaLnBrk="1" hangingPunct="1">
              <a:lnSpc>
                <a:spcPct val="90000"/>
              </a:lnSpc>
              <a:tabLst>
                <a:tab pos="8342313" algn="r"/>
              </a:tabLst>
              <a:defRPr/>
            </a:pPr>
            <a:r>
              <a:rPr lang="en-US" sz="2000" kern="1200" dirty="0" smtClean="0"/>
              <a:t>5 experiments testing the effects of flowchart documentation on novice programmers in comprehension, composition, debugging and modification tasks</a:t>
            </a:r>
          </a:p>
          <a:p>
            <a:pPr lvl="1"/>
            <a:endParaRPr lang="en-US" sz="1500" dirty="0" smtClean="0"/>
          </a:p>
          <a:p>
            <a:pPr eaLnBrk="1" hangingPunct="1">
              <a:lnSpc>
                <a:spcPct val="90000"/>
              </a:lnSpc>
              <a:tabLst>
                <a:tab pos="8342313" algn="r"/>
              </a:tabLst>
              <a:defRPr/>
            </a:pPr>
            <a:r>
              <a:rPr lang="en-US" sz="2400" kern="1200" dirty="0" smtClean="0">
                <a:solidFill>
                  <a:srgbClr val="C00000"/>
                </a:solidFill>
              </a:rPr>
              <a:t>Result</a:t>
            </a:r>
          </a:p>
          <a:p>
            <a:pPr lvl="1" eaLnBrk="1" hangingPunct="1">
              <a:lnSpc>
                <a:spcPct val="90000"/>
              </a:lnSpc>
              <a:tabLst>
                <a:tab pos="8342313" algn="r"/>
              </a:tabLst>
              <a:defRPr/>
            </a:pPr>
            <a:r>
              <a:rPr lang="en-US" sz="2000" kern="1200" dirty="0" smtClean="0"/>
              <a:t>None of the five yielded significant differences between the flowchart and non-flowchart groups</a:t>
            </a:r>
          </a:p>
          <a:p>
            <a:pPr lvl="1"/>
            <a:endParaRPr lang="en-US" sz="1500" dirty="0" smtClean="0"/>
          </a:p>
          <a:p>
            <a:pPr eaLnBrk="1" hangingPunct="1">
              <a:lnSpc>
                <a:spcPct val="90000"/>
              </a:lnSpc>
              <a:tabLst>
                <a:tab pos="8342313" algn="r"/>
              </a:tabLst>
              <a:defRPr/>
            </a:pPr>
            <a:r>
              <a:rPr lang="en-US" sz="2400" kern="1200" dirty="0" smtClean="0">
                <a:solidFill>
                  <a:srgbClr val="C00000"/>
                </a:solidFill>
              </a:rPr>
              <a:t>Design Flaws</a:t>
            </a:r>
          </a:p>
          <a:p>
            <a:pPr lvl="1" eaLnBrk="1" hangingPunct="1">
              <a:lnSpc>
                <a:spcPct val="90000"/>
              </a:lnSpc>
              <a:tabLst>
                <a:tab pos="8342313" algn="r"/>
              </a:tabLst>
              <a:defRPr/>
            </a:pPr>
            <a:r>
              <a:rPr lang="en-US" sz="2000" kern="1200" dirty="0" smtClean="0"/>
              <a:t>time was not a dependent variable</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42</a:t>
            </a:fld>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35108" cy="1296254"/>
          </a:xfrm>
        </p:spPr>
        <p:txBody>
          <a:bodyPr/>
          <a:lstStyle/>
          <a:p>
            <a:r>
              <a:rPr lang="en-US" dirty="0" smtClean="0"/>
              <a:t>Evidences Against </a:t>
            </a:r>
            <a:r>
              <a:rPr lang="en-US" sz="2400" dirty="0" smtClean="0"/>
              <a:t>(Programming Study)</a:t>
            </a:r>
            <a:r>
              <a:rPr lang="en-US" dirty="0" smtClean="0"/>
              <a:t/>
            </a:r>
            <a:br>
              <a:rPr lang="en-US" dirty="0" smtClean="0"/>
            </a:br>
            <a:r>
              <a:rPr lang="en-US" sz="1800" dirty="0" smtClean="0">
                <a:solidFill>
                  <a:schemeClr val="tx1"/>
                </a:solidFill>
              </a:rPr>
              <a:t> Algorithm animation as a pedagogical aid           </a:t>
            </a:r>
            <a:r>
              <a:rPr lang="en-US" sz="1600" b="0" dirty="0" smtClean="0">
                <a:solidFill>
                  <a:srgbClr val="C00000"/>
                </a:solidFill>
              </a:rPr>
              <a:t>[Stasko, Badre and Lewis]</a:t>
            </a:r>
            <a:endParaRPr lang="en-US" sz="1600" b="0" dirty="0">
              <a:solidFill>
                <a:srgbClr val="C00000"/>
              </a:solidFill>
            </a:endParaRPr>
          </a:p>
        </p:txBody>
      </p:sp>
      <p:sp>
        <p:nvSpPr>
          <p:cNvPr id="3" name="Content Placeholder 2"/>
          <p:cNvSpPr>
            <a:spLocks noGrp="1"/>
          </p:cNvSpPr>
          <p:nvPr>
            <p:ph idx="1"/>
          </p:nvPr>
        </p:nvSpPr>
        <p:spPr/>
        <p:txBody>
          <a:bodyPr/>
          <a:lstStyle/>
          <a:p>
            <a:pPr eaLnBrk="1" hangingPunct="1">
              <a:lnSpc>
                <a:spcPct val="90000"/>
              </a:lnSpc>
              <a:tabLst>
                <a:tab pos="8342313" algn="r"/>
              </a:tabLst>
              <a:defRPr/>
            </a:pPr>
            <a:r>
              <a:rPr lang="en-US" sz="2400" kern="1200" dirty="0" smtClean="0">
                <a:solidFill>
                  <a:srgbClr val="C00000"/>
                </a:solidFill>
              </a:rPr>
              <a:t>Experiment: </a:t>
            </a:r>
          </a:p>
          <a:p>
            <a:pPr lvl="1"/>
            <a:r>
              <a:rPr lang="en-US" sz="1600" kern="1200" dirty="0" smtClean="0"/>
              <a:t>XTango animation of a heap algorithm</a:t>
            </a:r>
          </a:p>
          <a:p>
            <a:pPr lvl="1"/>
            <a:r>
              <a:rPr lang="en-US" sz="1600" kern="1200" dirty="0" smtClean="0"/>
              <a:t>Between-subjects design to measure learning via a textual description versus learning via text accompanied by an animation.</a:t>
            </a:r>
          </a:p>
          <a:p>
            <a:pPr lvl="1"/>
            <a:endParaRPr lang="en-US" sz="500" kern="1200" dirty="0" smtClean="0"/>
          </a:p>
          <a:p>
            <a:r>
              <a:rPr lang="en-US" sz="2400" kern="1200" dirty="0" smtClean="0">
                <a:solidFill>
                  <a:srgbClr val="C00000"/>
                </a:solidFill>
              </a:rPr>
              <a:t>Independent variable</a:t>
            </a:r>
            <a:r>
              <a:rPr lang="en-US" sz="2000" kern="1200" dirty="0" smtClean="0"/>
              <a:t>: </a:t>
            </a:r>
          </a:p>
          <a:p>
            <a:pPr lvl="1"/>
            <a:r>
              <a:rPr lang="en-US" sz="1600" kern="1200" dirty="0" smtClean="0"/>
              <a:t>Presence of the animation</a:t>
            </a:r>
          </a:p>
          <a:p>
            <a:pPr lvl="1"/>
            <a:endParaRPr lang="en-US" sz="500" kern="1200" dirty="0" smtClean="0"/>
          </a:p>
          <a:p>
            <a:r>
              <a:rPr lang="en-US" sz="2400" kern="1200" dirty="0" smtClean="0">
                <a:solidFill>
                  <a:srgbClr val="C00000"/>
                </a:solidFill>
              </a:rPr>
              <a:t>Dependent variable</a:t>
            </a:r>
            <a:r>
              <a:rPr lang="en-US" sz="2000" kern="1200" dirty="0" smtClean="0"/>
              <a:t>: </a:t>
            </a:r>
          </a:p>
          <a:p>
            <a:pPr lvl="1"/>
            <a:r>
              <a:rPr lang="en-US" sz="1600" kern="1200" dirty="0" smtClean="0"/>
              <a:t>Correctness scores</a:t>
            </a:r>
          </a:p>
          <a:p>
            <a:pPr lvl="0">
              <a:buClr>
                <a:srgbClr val="7C1302"/>
              </a:buClr>
            </a:pPr>
            <a:endParaRPr lang="en-US" sz="500" kern="1200" dirty="0" smtClean="0">
              <a:solidFill>
                <a:srgbClr val="C00000"/>
              </a:solidFill>
            </a:endParaRPr>
          </a:p>
          <a:p>
            <a:pPr lvl="0">
              <a:buClr>
                <a:srgbClr val="7C1302"/>
              </a:buClr>
            </a:pPr>
            <a:r>
              <a:rPr lang="en-US" sz="2400" kern="1200" dirty="0" smtClean="0">
                <a:solidFill>
                  <a:srgbClr val="C00000"/>
                </a:solidFill>
              </a:rPr>
              <a:t>Result</a:t>
            </a:r>
            <a:endParaRPr lang="en-US" sz="2000" kern="1200" dirty="0" smtClean="0">
              <a:solidFill>
                <a:srgbClr val="000000"/>
              </a:solidFill>
            </a:endParaRPr>
          </a:p>
          <a:p>
            <a:pPr lvl="1"/>
            <a:r>
              <a:rPr lang="en-US" sz="1600" kern="1200" dirty="0" smtClean="0"/>
              <a:t>No significant difference occurred in the comprehension test scores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43</a:t>
            </a:fld>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200" dirty="0" smtClean="0"/>
              <a:t>Extensive work has been done in the field of VPL Research</a:t>
            </a:r>
          </a:p>
          <a:p>
            <a:endParaRPr lang="en-US" sz="500" dirty="0" smtClean="0"/>
          </a:p>
          <a:p>
            <a:r>
              <a:rPr lang="en-US" sz="2200" dirty="0" smtClean="0"/>
              <a:t>However, the goals of VPLs have changed over time from being able to support programming in general to make programming easier</a:t>
            </a:r>
          </a:p>
          <a:p>
            <a:endParaRPr lang="en-US" sz="500" dirty="0" smtClean="0"/>
          </a:p>
          <a:p>
            <a:r>
              <a:rPr lang="en-US" sz="2200" dirty="0" smtClean="0"/>
              <a:t>Recent implementations of software like KODU, Yahoo Pipes etc point to the interest in general</a:t>
            </a:r>
          </a:p>
          <a:p>
            <a:endParaRPr lang="en-US" sz="500" dirty="0" smtClean="0"/>
          </a:p>
          <a:p>
            <a:r>
              <a:rPr lang="en-US" sz="2200" dirty="0" smtClean="0"/>
              <a:t>However, a large number of VPLs have failed</a:t>
            </a:r>
          </a:p>
          <a:p>
            <a:pPr lvl="1"/>
            <a:r>
              <a:rPr lang="en-US" sz="2000" dirty="0" smtClean="0"/>
              <a:t>They have not been a commercial success</a:t>
            </a:r>
          </a:p>
          <a:p>
            <a:pPr lvl="1"/>
            <a:endParaRPr lang="en-US" sz="500" dirty="0" smtClean="0"/>
          </a:p>
          <a:p>
            <a:r>
              <a:rPr lang="en-US" sz="2200" dirty="0" smtClean="0"/>
              <a:t>Perhaps, now they are evolving towards a common goal of making programming more accessible and fun, rather than supporting all aspects of programming.</a:t>
            </a:r>
          </a:p>
          <a:p>
            <a:pPr lvl="1"/>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44</a:t>
            </a:fld>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mj-lt"/>
              <a:buAutoNum type="arabicPeriod"/>
            </a:pPr>
            <a:r>
              <a:rPr lang="en-US" sz="1400" dirty="0" smtClean="0"/>
              <a:t>Brad A. Myers. "Taxonomies of Visual Programming and Program Visualization," Journal of Visual Languages and Computing. vol. 1, no. 1. March, 1990. pp. 97-123.</a:t>
            </a:r>
          </a:p>
          <a:p>
            <a:pPr>
              <a:buFont typeface="+mj-lt"/>
              <a:buAutoNum type="arabicPeriod"/>
            </a:pPr>
            <a:r>
              <a:rPr lang="en-US" sz="1400" dirty="0" smtClean="0"/>
              <a:t>Margaret M. Burnett, “Visual Programming” In the Encyclopedia of Electrical and Electronics Engineering (John G. Webster, ed.), 1999</a:t>
            </a:r>
          </a:p>
          <a:p>
            <a:pPr>
              <a:buFont typeface="+mj-lt"/>
              <a:buAutoNum type="arabicPeriod"/>
            </a:pPr>
            <a:r>
              <a:rPr lang="en-US" sz="1400" dirty="0" smtClean="0"/>
              <a:t>Fred Lakin, John Wambaugh, Larry J. Leifer, Dave Cannon, Cecilia Sivard: The electronic design notebook: performing medium and processing medium. The Visual Computer 5(4): 214-226 (1989)</a:t>
            </a:r>
          </a:p>
          <a:p>
            <a:pPr>
              <a:buFont typeface="+mj-lt"/>
              <a:buAutoNum type="arabicPeriod"/>
            </a:pPr>
            <a:r>
              <a:rPr lang="en-US" sz="1400" dirty="0" smtClean="0"/>
              <a:t>Eric J. Golin, Robert V. Rubin, James Walker II: The Visual Programmers Workbench. IFIP Congress 1989: 143-148</a:t>
            </a:r>
          </a:p>
          <a:p>
            <a:pPr>
              <a:buFont typeface="+mj-lt"/>
              <a:buAutoNum type="arabicPeriod"/>
            </a:pPr>
            <a:r>
              <a:rPr lang="en-US" sz="1400" dirty="0" smtClean="0"/>
              <a:t>Myers, B.A., Smith, D.C., and Horn, B. “Report of the `End-User Programming' Working Group,” in Languages for Developing User Interfaces. 1992. Boston, MA: Jones and Bartlett. pp. 343-366.</a:t>
            </a:r>
          </a:p>
          <a:p>
            <a:pPr>
              <a:buFont typeface="+mj-lt"/>
              <a:buAutoNum type="arabicPeriod"/>
            </a:pPr>
            <a:r>
              <a:rPr lang="en-US" sz="1400" dirty="0" smtClean="0"/>
              <a:t>Sapir, E. (1929): 'The Status of Linguistics as a Science'. In E. Sapir (1958): Culture, Language and Personality (ed. D. G. Mandelbaum). Berkeley, CA: University of California Press</a:t>
            </a:r>
          </a:p>
          <a:p>
            <a:pPr>
              <a:buFont typeface="+mj-lt"/>
              <a:buAutoNum type="arabicPeriod"/>
            </a:pPr>
            <a:r>
              <a:rPr lang="en-US" sz="1400" dirty="0" smtClean="0"/>
              <a:t>Christopher D. Wickens, “Engineering Psychology and Human Performance”, 3rd Edition</a:t>
            </a:r>
          </a:p>
          <a:p>
            <a:pPr>
              <a:buFont typeface="+mj-lt"/>
              <a:buAutoNum type="arabicPeriod"/>
            </a:pPr>
            <a:r>
              <a:rPr lang="en-US" sz="1400" dirty="0" smtClean="0"/>
              <a:t>J. H. Larkin and H. A. Simon. Why a diagram is (sometimes) worth ten thousand words. Cognitive Science, 11:65-99, 1987.</a:t>
            </a:r>
          </a:p>
          <a:p>
            <a:pPr>
              <a:buFont typeface="+mj-lt"/>
              <a:buAutoNum type="arabicPeriod"/>
            </a:pPr>
            <a:r>
              <a:rPr lang="en-US" sz="1400" dirty="0" smtClean="0"/>
              <a:t>Temple Grandin: The world needs all kinds of minds </a:t>
            </a:r>
            <a:r>
              <a:rPr lang="en-US" sz="1400" dirty="0" smtClean="0">
                <a:hlinkClick r:id="rId2"/>
              </a:rPr>
              <a:t>http://www.ted.com/talks/temple_grandin_the_world_needs_all_kinds_of_minds.html</a:t>
            </a:r>
            <a:endParaRPr lang="en-US" sz="1400" dirty="0" smtClean="0"/>
          </a:p>
          <a:p>
            <a:pPr>
              <a:buFont typeface="+mj-lt"/>
              <a:buAutoNum type="arabicPeriod"/>
            </a:pPr>
            <a:r>
              <a:rPr lang="en-US" sz="1400" dirty="0" smtClean="0"/>
              <a:t>Kirsten N. Whitley. (1997). Visual Programming Languages and the Empirical Evidence For and Against. J. Vis. Lang. </a:t>
            </a:r>
            <a:r>
              <a:rPr lang="en-US" sz="1400" dirty="0" err="1" smtClean="0"/>
              <a:t>Comput</a:t>
            </a:r>
            <a:r>
              <a:rPr lang="en-US" sz="1400" dirty="0" smtClean="0"/>
              <a:t>. 8(1): 109-142.</a:t>
            </a:r>
            <a:endParaRPr lang="en-US" sz="1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45</a:t>
            </a:fld>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mj-lt"/>
              <a:buAutoNum type="arabicPeriod" startAt="11"/>
            </a:pPr>
            <a:r>
              <a:rPr lang="en-US" sz="1400" dirty="0" smtClean="0"/>
              <a:t>T. R. G. Green, M. </a:t>
            </a:r>
            <a:r>
              <a:rPr lang="en-US" sz="1400" dirty="0" err="1" smtClean="0"/>
              <a:t>Petre</a:t>
            </a:r>
            <a:r>
              <a:rPr lang="en-US" sz="1400" dirty="0" smtClean="0"/>
              <a:t>. When Visual Programs are Harder to Read than Textual Programs. In Human-Computer Interaction: Tasks and </a:t>
            </a:r>
            <a:r>
              <a:rPr lang="en-US" sz="1400" dirty="0" err="1" smtClean="0"/>
              <a:t>Organisation</a:t>
            </a:r>
            <a:r>
              <a:rPr lang="en-US" sz="1400" dirty="0" smtClean="0"/>
              <a:t>, Proceedings ECCE-6 (6th European Conference Cognitive Ergonomics) (1992).</a:t>
            </a:r>
          </a:p>
          <a:p>
            <a:pPr>
              <a:buFont typeface="+mj-lt"/>
              <a:buAutoNum type="arabicPeriod" startAt="11"/>
            </a:pPr>
            <a:r>
              <a:rPr lang="en-US" sz="1400" dirty="0" smtClean="0"/>
              <a:t>Thomas R. G. Green, Marian </a:t>
            </a:r>
            <a:r>
              <a:rPr lang="en-US" sz="1400" dirty="0" err="1" smtClean="0"/>
              <a:t>Petre</a:t>
            </a:r>
            <a:r>
              <a:rPr lang="en-US" sz="1400" dirty="0" smtClean="0"/>
              <a:t>: Usability Analysis of Visual Programming Environments: A 'Cognitive Dimensions' Framework. J. Vis. Lang. </a:t>
            </a:r>
            <a:r>
              <a:rPr lang="en-US" sz="1400" dirty="0" err="1" smtClean="0"/>
              <a:t>Comput</a:t>
            </a:r>
            <a:r>
              <a:rPr lang="en-US" sz="1400" dirty="0" smtClean="0"/>
              <a:t>. 7(2): 131-174 (1996)</a:t>
            </a:r>
          </a:p>
          <a:p>
            <a:pPr>
              <a:buFont typeface="+mj-lt"/>
              <a:buAutoNum type="arabicPeriod" startAt="11"/>
            </a:pPr>
            <a:r>
              <a:rPr lang="en-US" sz="1400" dirty="0" smtClean="0"/>
              <a:t>Jonathan Edwards. 2007. No ifs, ands, or buts: uncovering the simplicity of conditionals. In Proceedings of the 22nd annual ACM SIGPLAN conference on Object-oriented programming systems and applications (OOPSLA '07). ACM, New York, NY, USA, 639-658.</a:t>
            </a:r>
          </a:p>
          <a:p>
            <a:pPr>
              <a:buFont typeface="+mj-lt"/>
              <a:buAutoNum type="arabicPeriod" startAt="11"/>
            </a:pPr>
            <a:r>
              <a:rPr lang="en-US" sz="1400" dirty="0" err="1" smtClean="0"/>
              <a:t>Avraham</a:t>
            </a:r>
            <a:r>
              <a:rPr lang="en-US" sz="1400" dirty="0" smtClean="0"/>
              <a:t> </a:t>
            </a:r>
            <a:r>
              <a:rPr lang="en-US" sz="1400" dirty="0" err="1" smtClean="0"/>
              <a:t>Leff</a:t>
            </a:r>
            <a:r>
              <a:rPr lang="en-US" sz="1400" dirty="0" smtClean="0"/>
              <a:t> and James T. </a:t>
            </a:r>
            <a:r>
              <a:rPr lang="en-US" sz="1400" dirty="0" err="1" smtClean="0"/>
              <a:t>Rayfield</a:t>
            </a:r>
            <a:r>
              <a:rPr lang="en-US" sz="1400" dirty="0" smtClean="0"/>
              <a:t>. 2007. </a:t>
            </a:r>
            <a:r>
              <a:rPr lang="en-US" sz="1400" dirty="0" err="1" smtClean="0"/>
              <a:t>Webrb</a:t>
            </a:r>
            <a:r>
              <a:rPr lang="en-US" sz="1400" dirty="0" smtClean="0"/>
              <a:t>: evaluating a visual domain-specific language for building relational web-applications. In Proceedings of the 22nd annual ACM SIGPLAN conference on Object-oriented programming systems and applications (OOPSLA '07). ACM, New York, NY, USA, 281-300.</a:t>
            </a:r>
          </a:p>
          <a:p>
            <a:pPr>
              <a:buFont typeface="+mj-lt"/>
              <a:buAutoNum type="arabicPeriod" startAt="11"/>
            </a:pPr>
            <a:r>
              <a:rPr lang="en-US" sz="1400" dirty="0" err="1" smtClean="0"/>
              <a:t>Seung</a:t>
            </a:r>
            <a:r>
              <a:rPr lang="en-US" sz="1400" dirty="0" smtClean="0"/>
              <a:t> Chan Slim Lim and Peter Lucas. 2006. JDA: a step towards large-scale reuse on the web. In Companion to the 21st ACM SIGPLAN symposium on Object-oriented programming systems, languages, and applications (OOPSLA '06). ACM, New York, NY, USA, 586-601.</a:t>
            </a:r>
          </a:p>
          <a:p>
            <a:pPr>
              <a:buFont typeface="+mj-lt"/>
              <a:buAutoNum type="arabicPeriod" startAt="11"/>
            </a:pPr>
            <a:r>
              <a:rPr lang="en-US" sz="1400" dirty="0" smtClean="0"/>
              <a:t>Daniel D </a:t>
            </a:r>
            <a:r>
              <a:rPr lang="en-US" sz="1400" dirty="0" err="1" smtClean="0"/>
              <a:t>Hils,"Visual</a:t>
            </a:r>
            <a:r>
              <a:rPr lang="en-US" sz="1400" dirty="0" smtClean="0"/>
              <a:t>  Languages  and  Computing   Survey: Data  Flow  Visual  Programming  Languages", Journal of Visual Languages and   Computing (1992) 3, 69-101</a:t>
            </a:r>
          </a:p>
          <a:p>
            <a:pPr>
              <a:buFont typeface="+mj-lt"/>
              <a:buAutoNum type="arabicPeriod" startAt="11"/>
            </a:pPr>
            <a:endParaRPr lang="en-US" sz="1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46</a:t>
            </a:fld>
            <a:endParaRPr lang="en-US"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Links</a:t>
            </a:r>
            <a:endParaRPr lang="en-US" dirty="0"/>
          </a:p>
        </p:txBody>
      </p:sp>
      <p:sp>
        <p:nvSpPr>
          <p:cNvPr id="3" name="Content Placeholder 2"/>
          <p:cNvSpPr>
            <a:spLocks noGrp="1"/>
          </p:cNvSpPr>
          <p:nvPr>
            <p:ph idx="1"/>
          </p:nvPr>
        </p:nvSpPr>
        <p:spPr/>
        <p:txBody>
          <a:bodyPr/>
          <a:lstStyle/>
          <a:p>
            <a:pPr>
              <a:buFont typeface="+mj-lt"/>
              <a:buAutoNum type="arabicPeriod" startAt="17"/>
            </a:pPr>
            <a:r>
              <a:rPr lang="en-US" sz="1400" dirty="0" smtClean="0"/>
              <a:t>Temple Grandin: The world needs all kinds of minds</a:t>
            </a:r>
          </a:p>
          <a:p>
            <a:pPr>
              <a:buNone/>
            </a:pPr>
            <a:r>
              <a:rPr lang="en-US" sz="1400" dirty="0" smtClean="0"/>
              <a:t>	</a:t>
            </a:r>
            <a:r>
              <a:rPr lang="en-US" sz="1400" dirty="0" smtClean="0">
                <a:hlinkClick r:id="rId2"/>
              </a:rPr>
              <a:t>http</a:t>
            </a:r>
            <a:r>
              <a:rPr lang="en-US" sz="1400" dirty="0" smtClean="0">
                <a:hlinkClick r:id="rId2"/>
              </a:rPr>
              <a:t>://www.ted.com/talks/temple_grandin_the_world_needs_all_kinds_of_minds.html</a:t>
            </a:r>
            <a:endParaRPr lang="en-US" sz="1400" dirty="0" smtClean="0"/>
          </a:p>
          <a:p>
            <a:pPr>
              <a:buFont typeface="+mj-lt"/>
              <a:buAutoNum type="arabicPeriod" startAt="17"/>
            </a:pPr>
            <a:r>
              <a:rPr lang="en-US" sz="1400" dirty="0" smtClean="0"/>
              <a:t>Simulating </a:t>
            </a:r>
            <a:r>
              <a:rPr lang="en-US" sz="1400" dirty="0" smtClean="0"/>
              <a:t>Graphs as Physical Systems, A. Frick, G. Sander and K. Wang in </a:t>
            </a:r>
            <a:r>
              <a:rPr lang="en-US" sz="1400" dirty="0" smtClean="0"/>
              <a:t>Dr</a:t>
            </a:r>
            <a:r>
              <a:rPr lang="en-US" sz="1400" dirty="0" smtClean="0"/>
              <a:t>. Dobbs Journal, August 1999</a:t>
            </a:r>
          </a:p>
          <a:p>
            <a:pPr>
              <a:buFont typeface="+mj-lt"/>
              <a:buAutoNum type="arabicPeriod" startAt="17"/>
            </a:pPr>
            <a:r>
              <a:rPr lang="en-US" sz="1400" dirty="0" smtClean="0"/>
              <a:t> </a:t>
            </a:r>
            <a:r>
              <a:rPr lang="en-US" sz="1400" dirty="0" smtClean="0"/>
              <a:t>R</a:t>
            </a:r>
            <a:r>
              <a:rPr lang="en-US" sz="1400" dirty="0" smtClean="0"/>
              <a:t>. Davidson and D. </a:t>
            </a:r>
            <a:r>
              <a:rPr lang="en-US" sz="1400" dirty="0" err="1" smtClean="0"/>
              <a:t>Harel</a:t>
            </a:r>
            <a:r>
              <a:rPr lang="en-US" sz="1400" dirty="0" smtClean="0"/>
              <a:t>. Drawing Graphs Nicely Using Simulated Annealing.  </a:t>
            </a:r>
            <a:r>
              <a:rPr lang="en-US" sz="1400" dirty="0" smtClean="0"/>
              <a:t>ACM </a:t>
            </a:r>
            <a:r>
              <a:rPr lang="en-US" sz="1400" dirty="0" smtClean="0"/>
              <a:t>Transactions on Graphics, 15(4):301-331, October 1996.</a:t>
            </a:r>
          </a:p>
          <a:p>
            <a:pPr>
              <a:buFont typeface="+mj-lt"/>
              <a:buAutoNum type="arabicPeriod" startAt="17"/>
            </a:pPr>
            <a:r>
              <a:rPr lang="en-US" sz="1400" dirty="0" smtClean="0"/>
              <a:t>Agent </a:t>
            </a:r>
            <a:r>
              <a:rPr lang="en-US" sz="1400" dirty="0" smtClean="0"/>
              <a:t>Sheet  </a:t>
            </a:r>
            <a:r>
              <a:rPr lang="en-US" sz="1400" dirty="0" smtClean="0">
                <a:hlinkClick r:id="rId3"/>
              </a:rPr>
              <a:t>http://</a:t>
            </a:r>
            <a:r>
              <a:rPr lang="en-US" sz="1400" dirty="0" smtClean="0">
                <a:hlinkClick r:id="rId3"/>
              </a:rPr>
              <a:t>www.agentsheets.com</a:t>
            </a:r>
            <a:r>
              <a:rPr lang="en-US" sz="1400" dirty="0" smtClean="0"/>
              <a:t>	</a:t>
            </a:r>
            <a:endParaRPr lang="en-US" sz="1400" dirty="0" smtClean="0"/>
          </a:p>
          <a:p>
            <a:pPr>
              <a:buFont typeface="+mj-lt"/>
              <a:buAutoNum type="arabicPeriod" startAt="17"/>
            </a:pPr>
            <a:r>
              <a:rPr lang="en-US" sz="1400" dirty="0" smtClean="0"/>
              <a:t>BPMN	     </a:t>
            </a:r>
            <a:r>
              <a:rPr lang="en-US" sz="1400" dirty="0" smtClean="0">
                <a:hlinkClick r:id="rId4"/>
              </a:rPr>
              <a:t>www.bpmn.org</a:t>
            </a:r>
            <a:r>
              <a:rPr lang="en-US" sz="1400" dirty="0" smtClean="0"/>
              <a:t>	</a:t>
            </a:r>
            <a:endParaRPr lang="en-US" sz="1400" dirty="0" smtClean="0"/>
          </a:p>
          <a:p>
            <a:pPr>
              <a:buFont typeface="+mj-lt"/>
              <a:buAutoNum type="arabicPeriod" startAt="17"/>
            </a:pPr>
            <a:r>
              <a:rPr lang="en-US" sz="1400" dirty="0" smtClean="0"/>
              <a:t>Clarity      </a:t>
            </a:r>
            <a:r>
              <a:rPr lang="en-US" sz="1400" dirty="0" smtClean="0">
                <a:hlinkClick r:id="rId5"/>
              </a:rPr>
              <a:t>http://www.clarity-support.com</a:t>
            </a:r>
            <a:r>
              <a:rPr lang="en-US" sz="1400" dirty="0" smtClean="0">
                <a:hlinkClick r:id="rId5"/>
              </a:rPr>
              <a:t>/</a:t>
            </a:r>
            <a:r>
              <a:rPr lang="en-US" sz="1400" dirty="0" smtClean="0"/>
              <a:t>	</a:t>
            </a:r>
            <a:endParaRPr lang="en-US" sz="1400" dirty="0" smtClean="0"/>
          </a:p>
          <a:p>
            <a:pPr>
              <a:buFont typeface="+mj-lt"/>
              <a:buAutoNum type="arabicPeriod" startAt="17"/>
            </a:pPr>
            <a:r>
              <a:rPr lang="en-US" sz="1400" dirty="0" smtClean="0"/>
              <a:t>KODU	VIDEO http://research.microsoft.com/apps/video/default.aspx?id=138732 </a:t>
            </a:r>
            <a:r>
              <a:rPr lang="en-US" sz="1400" dirty="0" smtClean="0"/>
              <a:t> 	</a:t>
            </a:r>
            <a:endParaRPr lang="en-US" sz="1400" dirty="0" smtClean="0"/>
          </a:p>
          <a:p>
            <a:pPr>
              <a:buFont typeface="+mj-lt"/>
              <a:buAutoNum type="arabicPeriod" startAt="17"/>
            </a:pPr>
            <a:r>
              <a:rPr lang="en-US" sz="1400" dirty="0" smtClean="0"/>
              <a:t>LabView   </a:t>
            </a:r>
            <a:r>
              <a:rPr lang="en-US" sz="1400" dirty="0" smtClean="0">
                <a:hlinkClick r:id="rId6"/>
              </a:rPr>
              <a:t>http</a:t>
            </a:r>
            <a:r>
              <a:rPr lang="en-US" sz="1400" dirty="0" smtClean="0">
                <a:hlinkClick r:id="rId6"/>
              </a:rPr>
              <a:t>://</a:t>
            </a:r>
            <a:r>
              <a:rPr lang="en-US" sz="1400" dirty="0" smtClean="0">
                <a:hlinkClick r:id="rId6"/>
              </a:rPr>
              <a:t>www.ni.com/labview</a:t>
            </a:r>
            <a:r>
              <a:rPr lang="en-US" sz="1400" dirty="0" smtClean="0"/>
              <a:t>	</a:t>
            </a:r>
            <a:endParaRPr lang="en-US" sz="1400" dirty="0" smtClean="0"/>
          </a:p>
          <a:p>
            <a:pPr>
              <a:buFont typeface="+mj-lt"/>
              <a:buAutoNum type="arabicPeriod" startAt="17"/>
            </a:pPr>
            <a:r>
              <a:rPr lang="en-US" sz="1400" dirty="0" smtClean="0"/>
              <a:t>Toon Talk    </a:t>
            </a:r>
            <a:r>
              <a:rPr lang="en-US" sz="1400" dirty="0" smtClean="0">
                <a:hlinkClick r:id="rId7"/>
              </a:rPr>
              <a:t>http://</a:t>
            </a:r>
            <a:r>
              <a:rPr lang="en-US" sz="1400" dirty="0" smtClean="0">
                <a:hlinkClick r:id="rId7"/>
              </a:rPr>
              <a:t>www.toontalk.com</a:t>
            </a:r>
            <a:r>
              <a:rPr lang="en-US" sz="1400" dirty="0" smtClean="0"/>
              <a:t>	</a:t>
            </a:r>
            <a:endParaRPr lang="en-US" sz="1400" dirty="0" smtClean="0"/>
          </a:p>
          <a:p>
            <a:pPr>
              <a:buFont typeface="+mj-lt"/>
              <a:buAutoNum type="arabicPeriod" startAt="17"/>
            </a:pPr>
            <a:r>
              <a:rPr lang="en-US" sz="1400" dirty="0" smtClean="0"/>
              <a:t>VIPR	     </a:t>
            </a:r>
            <a:r>
              <a:rPr lang="en-US" sz="1400" dirty="0" smtClean="0">
                <a:hlinkClick r:id="rId8"/>
              </a:rPr>
              <a:t>http://</a:t>
            </a:r>
            <a:r>
              <a:rPr lang="en-US" sz="1400" dirty="0" smtClean="0">
                <a:hlinkClick r:id="rId8"/>
              </a:rPr>
              <a:t>www.cs.colorado.edu/department/publications/reports/docs/CU-CS-768-95.pdf</a:t>
            </a:r>
            <a:endParaRPr lang="en-US" sz="1400" dirty="0" smtClean="0"/>
          </a:p>
          <a:p>
            <a:pPr>
              <a:buFont typeface="+mj-lt"/>
              <a:buAutoNum type="arabicPeriod" startAt="17"/>
            </a:pPr>
            <a:r>
              <a:rPr lang="en-US" sz="1400" dirty="0" smtClean="0"/>
              <a:t>Yahoo </a:t>
            </a:r>
            <a:r>
              <a:rPr lang="en-US" sz="1400" dirty="0" smtClean="0"/>
              <a:t>Pipes  http://</a:t>
            </a:r>
            <a:r>
              <a:rPr lang="en-US" sz="1400" dirty="0" smtClean="0"/>
              <a:t>pipes.yahoo.com</a:t>
            </a:r>
            <a:endParaRPr lang="en-US" sz="14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47</a:t>
            </a:fld>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br>
              <a:rPr lang="en-US" dirty="0" smtClean="0"/>
            </a:br>
            <a:r>
              <a:rPr lang="en-US" sz="2400" dirty="0" smtClean="0">
                <a:solidFill>
                  <a:srgbClr val="000000"/>
                </a:solidFill>
              </a:rPr>
              <a:t> Visual Programming Language</a:t>
            </a:r>
            <a:endParaRPr lang="en-US" dirty="0"/>
          </a:p>
        </p:txBody>
      </p:sp>
      <p:sp>
        <p:nvSpPr>
          <p:cNvPr id="3" name="Content Placeholder 2"/>
          <p:cNvSpPr>
            <a:spLocks noGrp="1"/>
          </p:cNvSpPr>
          <p:nvPr>
            <p:ph idx="1"/>
          </p:nvPr>
        </p:nvSpPr>
        <p:spPr/>
        <p:txBody>
          <a:bodyPr/>
          <a:lstStyle/>
          <a:p>
            <a:pPr eaLnBrk="1" hangingPunct="1">
              <a:lnSpc>
                <a:spcPct val="90000"/>
              </a:lnSpc>
              <a:tabLst>
                <a:tab pos="8342313" algn="r"/>
              </a:tabLst>
              <a:defRPr/>
            </a:pPr>
            <a:r>
              <a:rPr lang="en-US" sz="2400" dirty="0" smtClean="0"/>
              <a:t>“</a:t>
            </a:r>
            <a:r>
              <a:rPr lang="en-US" sz="2400" dirty="0" smtClean="0">
                <a:solidFill>
                  <a:schemeClr val="accent2"/>
                </a:solidFill>
              </a:rPr>
              <a:t>Visual Programming Language</a:t>
            </a:r>
            <a:r>
              <a:rPr lang="en-US" sz="2400" dirty="0" smtClean="0"/>
              <a:t>”</a:t>
            </a:r>
          </a:p>
          <a:p>
            <a:pPr eaLnBrk="1" hangingPunct="1">
              <a:lnSpc>
                <a:spcPct val="90000"/>
              </a:lnSpc>
              <a:buNone/>
              <a:tabLst>
                <a:tab pos="8342313" algn="r"/>
              </a:tabLst>
              <a:defRPr/>
            </a:pPr>
            <a:endParaRPr lang="en-US" sz="500" dirty="0" smtClean="0">
              <a:solidFill>
                <a:schemeClr val="accent2"/>
              </a:solidFill>
            </a:endParaRPr>
          </a:p>
          <a:p>
            <a:pPr lvl="1" eaLnBrk="1" hangingPunct="1">
              <a:lnSpc>
                <a:spcPct val="90000"/>
              </a:lnSpc>
              <a:tabLst>
                <a:tab pos="3025775" algn="l"/>
                <a:tab pos="8342313" algn="r"/>
              </a:tabLst>
              <a:defRPr/>
            </a:pPr>
            <a:r>
              <a:rPr lang="en-US" sz="2000" dirty="0" smtClean="0"/>
              <a:t>“Any system where the user writes a program using two or more dimensions”                                                                 </a:t>
            </a:r>
            <a:r>
              <a:rPr lang="en-US" sz="1800" dirty="0" smtClean="0">
                <a:solidFill>
                  <a:schemeClr val="accent2"/>
                </a:solidFill>
                <a:cs typeface="Tahoma" pitchFamily="34" charset="0"/>
              </a:rPr>
              <a:t>[Myers, 1990] </a:t>
            </a:r>
          </a:p>
          <a:p>
            <a:pPr lvl="1" eaLnBrk="1" hangingPunct="1">
              <a:lnSpc>
                <a:spcPct val="90000"/>
              </a:lnSpc>
              <a:tabLst>
                <a:tab pos="3025775" algn="l"/>
                <a:tab pos="8342313" algn="r"/>
              </a:tabLst>
              <a:defRPr/>
            </a:pPr>
            <a:endParaRPr lang="en-US" sz="2000" dirty="0" smtClean="0"/>
          </a:p>
          <a:p>
            <a:pPr lvl="1" eaLnBrk="1" hangingPunct="1">
              <a:lnSpc>
                <a:spcPct val="90000"/>
              </a:lnSpc>
              <a:tabLst>
                <a:tab pos="3025775" algn="l"/>
                <a:tab pos="8342313" algn="r"/>
              </a:tabLst>
              <a:defRPr/>
            </a:pPr>
            <a:r>
              <a:rPr lang="en-US" sz="2000" dirty="0" smtClean="0"/>
              <a:t>“A visual language manipulates visual information or supports visual interaction, or allows programming with visual expressions”		</a:t>
            </a:r>
            <a:r>
              <a:rPr lang="en-US" sz="1800" dirty="0" smtClean="0">
                <a:solidFill>
                  <a:schemeClr val="accent2"/>
                </a:solidFill>
                <a:cs typeface="Tahoma" pitchFamily="34" charset="0"/>
              </a:rPr>
              <a:t>[Golin , 1990]</a:t>
            </a:r>
          </a:p>
          <a:p>
            <a:pPr lvl="1" eaLnBrk="1" hangingPunct="1">
              <a:lnSpc>
                <a:spcPct val="90000"/>
              </a:lnSpc>
              <a:tabLst>
                <a:tab pos="3025775" algn="l"/>
                <a:tab pos="8342313" algn="r"/>
              </a:tabLst>
              <a:defRPr/>
            </a:pPr>
            <a:endParaRPr lang="en-US" sz="500" dirty="0" smtClean="0"/>
          </a:p>
          <a:p>
            <a:pPr lvl="1" eaLnBrk="1" hangingPunct="1">
              <a:lnSpc>
                <a:spcPct val="90000"/>
              </a:lnSpc>
              <a:tabLst>
                <a:tab pos="3025775" algn="l"/>
                <a:tab pos="8342313" algn="r"/>
              </a:tabLst>
              <a:defRPr/>
            </a:pPr>
            <a:r>
              <a:rPr lang="en-US" sz="2000" dirty="0" smtClean="0"/>
              <a:t>“A programming language that lets users create programs by manipulating program elements graphically rather than by specifying them textually”.</a:t>
            </a:r>
          </a:p>
          <a:p>
            <a:pPr lvl="1" eaLnBrk="1" hangingPunct="1">
              <a:lnSpc>
                <a:spcPct val="90000"/>
              </a:lnSpc>
              <a:tabLst>
                <a:tab pos="3025775" algn="l"/>
                <a:tab pos="8342313" algn="r"/>
              </a:tabLst>
              <a:defRPr/>
            </a:pPr>
            <a:endParaRPr lang="en-US" sz="1000" dirty="0" smtClean="0"/>
          </a:p>
          <a:p>
            <a:pPr lvl="1" eaLnBrk="1" hangingPunct="1">
              <a:lnSpc>
                <a:spcPct val="90000"/>
              </a:lnSpc>
              <a:tabLst>
                <a:tab pos="3025775" algn="l"/>
                <a:tab pos="8342313" algn="r"/>
              </a:tabLst>
              <a:defRPr/>
            </a:pPr>
            <a:r>
              <a:rPr lang="en-US" sz="2000" dirty="0" smtClean="0"/>
              <a:t>“A set of spatial arrangements of text-graphic symbols with a semantic interpretation that is used in carrying out communication actions in the world”.                           </a:t>
            </a:r>
            <a:r>
              <a:rPr lang="en-US" sz="1800" dirty="0" smtClean="0">
                <a:solidFill>
                  <a:schemeClr val="accent2"/>
                </a:solidFill>
                <a:cs typeface="Tahoma" pitchFamily="34" charset="0"/>
              </a:rPr>
              <a:t>[Lakin, 1989]	</a:t>
            </a:r>
          </a:p>
          <a:p>
            <a:pPr lvl="1" eaLnBrk="1" hangingPunct="1">
              <a:lnSpc>
                <a:spcPct val="90000"/>
              </a:lnSpc>
              <a:tabLst>
                <a:tab pos="3025775" algn="l"/>
                <a:tab pos="8342313" algn="r"/>
              </a:tabLst>
              <a:defRPr/>
            </a:pPr>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122238"/>
            <a:ext cx="8449519" cy="1162552"/>
          </a:xfrm>
        </p:spPr>
        <p:txBody>
          <a:bodyPr/>
          <a:lstStyle/>
          <a:p>
            <a:r>
              <a:rPr lang="en-US" sz="2800" dirty="0" smtClean="0"/>
              <a:t/>
            </a:r>
            <a:br>
              <a:rPr lang="en-US" sz="2800" dirty="0" smtClean="0"/>
            </a:br>
            <a:r>
              <a:rPr lang="en-US" sz="2800" dirty="0" smtClean="0"/>
              <a:t/>
            </a:r>
            <a:br>
              <a:rPr lang="en-US" sz="2800" dirty="0" smtClean="0"/>
            </a:br>
            <a:r>
              <a:rPr lang="en-US" sz="2800" dirty="0" smtClean="0"/>
              <a:t>What is not a Visual Programming Language?</a:t>
            </a:r>
            <a:br>
              <a:rPr lang="en-US" sz="2800" dirty="0" smtClean="0"/>
            </a:br>
            <a:r>
              <a:rPr lang="en-US" sz="2400" dirty="0" smtClean="0">
                <a:solidFill>
                  <a:srgbClr val="000000"/>
                </a:solidFill>
              </a:rPr>
              <a:t>Visual programming environments (VPE)</a:t>
            </a:r>
          </a:p>
        </p:txBody>
      </p:sp>
      <p:sp>
        <p:nvSpPr>
          <p:cNvPr id="3" name="Content Placeholder 2"/>
          <p:cNvSpPr>
            <a:spLocks noGrp="1"/>
          </p:cNvSpPr>
          <p:nvPr>
            <p:ph idx="1"/>
          </p:nvPr>
        </p:nvSpPr>
        <p:spPr>
          <a:xfrm>
            <a:off x="164123" y="1719263"/>
            <a:ext cx="4489939" cy="4411662"/>
          </a:xfrm>
        </p:spPr>
        <p:txBody>
          <a:bodyPr/>
          <a:lstStyle/>
          <a:p>
            <a:r>
              <a:rPr lang="en-US" sz="2400" dirty="0" smtClean="0"/>
              <a:t>Programming Languages like </a:t>
            </a:r>
            <a:r>
              <a:rPr lang="en-US" sz="2400" dirty="0" smtClean="0">
                <a:solidFill>
                  <a:schemeClr val="accent2"/>
                </a:solidFill>
              </a:rPr>
              <a:t>Visual Basic</a:t>
            </a:r>
            <a:r>
              <a:rPr lang="en-US" sz="2400" dirty="0" smtClean="0"/>
              <a:t>,</a:t>
            </a:r>
            <a:r>
              <a:rPr lang="en-US" sz="2400" dirty="0" smtClean="0">
                <a:solidFill>
                  <a:schemeClr val="accent2"/>
                </a:solidFill>
              </a:rPr>
              <a:t> Visual C++</a:t>
            </a:r>
            <a:r>
              <a:rPr lang="en-US" sz="2400" dirty="0" smtClean="0"/>
              <a:t>,</a:t>
            </a:r>
            <a:r>
              <a:rPr lang="en-US" sz="2400" dirty="0" smtClean="0">
                <a:solidFill>
                  <a:schemeClr val="accent2"/>
                </a:solidFill>
              </a:rPr>
              <a:t> Visual C sharp</a:t>
            </a:r>
            <a:r>
              <a:rPr lang="en-US" sz="2400" dirty="0" smtClean="0"/>
              <a:t>,</a:t>
            </a:r>
            <a:r>
              <a:rPr lang="en-US" sz="2400" dirty="0" smtClean="0">
                <a:solidFill>
                  <a:schemeClr val="accent2"/>
                </a:solidFill>
              </a:rPr>
              <a:t> Delphi</a:t>
            </a:r>
            <a:r>
              <a:rPr lang="en-US" sz="2400" dirty="0" smtClean="0"/>
              <a:t>, etc do not satisfy the </a:t>
            </a:r>
            <a:r>
              <a:rPr lang="en-US" sz="2400" i="1" dirty="0" smtClean="0"/>
              <a:t>multi-dimensional characterization.</a:t>
            </a:r>
          </a:p>
          <a:p>
            <a:endParaRPr lang="en-US" sz="2400" dirty="0" smtClean="0"/>
          </a:p>
          <a:p>
            <a:r>
              <a:rPr lang="en-US" sz="2400" dirty="0" smtClean="0"/>
              <a:t>They are primarily Textual languages with:</a:t>
            </a:r>
          </a:p>
          <a:p>
            <a:pPr lvl="1"/>
            <a:endParaRPr lang="en-US" sz="1000" dirty="0" smtClean="0"/>
          </a:p>
          <a:p>
            <a:pPr lvl="1"/>
            <a:r>
              <a:rPr lang="en-US" sz="2400" dirty="0" smtClean="0"/>
              <a:t>A graphical GUI builder</a:t>
            </a:r>
          </a:p>
          <a:p>
            <a:pPr lvl="1"/>
            <a:endParaRPr lang="en-US" sz="500" dirty="0" smtClean="0"/>
          </a:p>
          <a:p>
            <a:pPr lvl="1"/>
            <a:r>
              <a:rPr lang="en-US" sz="2400" dirty="0" smtClean="0"/>
              <a:t>A visual user interface</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4643132" y="1699847"/>
            <a:ext cx="4427617" cy="3036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kern="1200" dirty="0" smtClean="0"/>
              <a:t>Language determines thought and that linguistic categories limit and determine cognitive categories     [</a:t>
            </a:r>
            <a:r>
              <a:rPr lang="en-US" sz="1800" kern="1200" dirty="0" smtClean="0">
                <a:solidFill>
                  <a:schemeClr val="accent2"/>
                </a:solidFill>
              </a:rPr>
              <a:t>Sapir–Whorf hypothesis in linguistics</a:t>
            </a:r>
            <a:r>
              <a:rPr lang="en-US" sz="2000" kern="1200" dirty="0" smtClean="0"/>
              <a:t>]</a:t>
            </a:r>
          </a:p>
          <a:p>
            <a:endParaRPr lang="en-US" sz="2000" kern="1200" dirty="0" smtClean="0"/>
          </a:p>
          <a:p>
            <a:r>
              <a:rPr lang="en-US" sz="2000" kern="1200" dirty="0" smtClean="0"/>
              <a:t>In longer sentences meaning of each word may be clear, but the way in which they are strung together makes little sense imposes a tremendous mental workload to understand. 		         [</a:t>
            </a:r>
            <a:r>
              <a:rPr lang="en-US" sz="1800" kern="1200" dirty="0" smtClean="0">
                <a:solidFill>
                  <a:schemeClr val="accent2"/>
                </a:solidFill>
              </a:rPr>
              <a:t>Wickens</a:t>
            </a:r>
            <a:r>
              <a:rPr lang="en-US" sz="2000" kern="1200" dirty="0" smtClean="0"/>
              <a:t>]</a:t>
            </a:r>
          </a:p>
          <a:p>
            <a:endParaRPr lang="en-US" sz="2000" kern="1200" dirty="0" smtClean="0"/>
          </a:p>
          <a:p>
            <a:r>
              <a:rPr lang="en-US" sz="2000" kern="1200" dirty="0" smtClean="0"/>
              <a:t>Most design tasks require 3 cognitive skills: </a:t>
            </a:r>
            <a:r>
              <a:rPr lang="en-US" sz="2000" kern="1200" dirty="0" smtClean="0">
                <a:solidFill>
                  <a:schemeClr val="accent2"/>
                </a:solidFill>
              </a:rPr>
              <a:t>search</a:t>
            </a:r>
            <a:r>
              <a:rPr lang="en-US" sz="2000" kern="1200" dirty="0" smtClean="0"/>
              <a:t>, </a:t>
            </a:r>
            <a:r>
              <a:rPr lang="en-US" sz="2000" kern="1200" dirty="0" smtClean="0">
                <a:solidFill>
                  <a:schemeClr val="accent2"/>
                </a:solidFill>
              </a:rPr>
              <a:t>recognition</a:t>
            </a:r>
            <a:r>
              <a:rPr lang="en-US" sz="2000" kern="1200" dirty="0" smtClean="0"/>
              <a:t> and </a:t>
            </a:r>
            <a:r>
              <a:rPr lang="en-US" sz="2000" kern="1200" dirty="0" smtClean="0">
                <a:solidFill>
                  <a:schemeClr val="accent2"/>
                </a:solidFill>
              </a:rPr>
              <a:t>inference</a:t>
            </a:r>
            <a:r>
              <a:rPr lang="en-US" sz="2000" kern="1200" dirty="0" smtClean="0"/>
              <a:t>. </a:t>
            </a:r>
          </a:p>
          <a:p>
            <a:pPr>
              <a:buNone/>
            </a:pPr>
            <a:r>
              <a:rPr lang="en-US" sz="2000" kern="1200" dirty="0" smtClean="0"/>
              <a:t>	Diverse set of views (and studies) exist today about whether VPLs aid in search or cognition.</a:t>
            </a:r>
          </a:p>
          <a:p>
            <a:pPr>
              <a:buNone/>
            </a:pPr>
            <a:r>
              <a:rPr lang="en-US" sz="2000" kern="1200" dirty="0" smtClean="0"/>
              <a:t>	</a:t>
            </a:r>
          </a:p>
          <a:p>
            <a:pPr>
              <a:buNone/>
            </a:pPr>
            <a:endParaRPr lang="en-US" sz="2000" kern="12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dirty="0" smtClean="0"/>
              <a:t>Motivation</a:t>
            </a:r>
            <a:r>
              <a:rPr lang="en-US" sz="4000" dirty="0" smtClean="0"/>
              <a:t/>
            </a:r>
            <a:br>
              <a:rPr lang="en-US" sz="4000" dirty="0" smtClean="0"/>
            </a:br>
            <a:r>
              <a:rPr lang="en-US" sz="1800" dirty="0" smtClean="0">
                <a:solidFill>
                  <a:srgbClr val="000000"/>
                </a:solidFill>
              </a:rPr>
              <a:t>Psychological perspective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3413"/>
            <a:ext cx="8229600" cy="1107512"/>
          </a:xfrm>
        </p:spPr>
        <p:txBody>
          <a:bodyPr/>
          <a:lstStyle/>
          <a:p>
            <a:r>
              <a:rPr lang="en-US" sz="2000" kern="1200" dirty="0" smtClean="0"/>
              <a:t>Less than 30% of the population strongly uses visual/spatial thinking, another 45% uses both visual/spatial thinking and thinking in the form of words, and 25% thinks exclusively in words.</a:t>
            </a:r>
            <a:r>
              <a:rPr lang="en-US" sz="2000" dirty="0" smtClean="0"/>
              <a:t> </a:t>
            </a:r>
          </a:p>
          <a:p>
            <a:pPr>
              <a:buNone/>
            </a:pPr>
            <a:r>
              <a:rPr lang="en-US" sz="2400" dirty="0" smtClean="0"/>
              <a:t>						       </a:t>
            </a:r>
            <a:r>
              <a:rPr lang="en-US" sz="1800" dirty="0" smtClean="0"/>
              <a:t>[</a:t>
            </a:r>
            <a:r>
              <a:rPr lang="en-US" sz="1800" kern="1200" dirty="0" smtClean="0">
                <a:solidFill>
                  <a:schemeClr val="accent2"/>
                </a:solidFill>
              </a:rPr>
              <a:t>Linda Kreger Silverman</a:t>
            </a:r>
            <a:r>
              <a:rPr lang="en-US" sz="1800" dirty="0" smtClean="0"/>
              <a:t>]</a:t>
            </a:r>
            <a:endParaRPr lang="en-US" sz="1800" kern="12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dirty="0"/>
          </a:p>
        </p:txBody>
      </p:sp>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dirty="0" smtClean="0"/>
              <a:t>Motivation</a:t>
            </a:r>
            <a:r>
              <a:rPr lang="en-US" sz="4000" dirty="0" smtClean="0"/>
              <a:t/>
            </a:r>
            <a:br>
              <a:rPr lang="en-US" sz="4000" dirty="0" smtClean="0"/>
            </a:br>
            <a:r>
              <a:rPr lang="en-US" sz="1800" dirty="0" smtClean="0">
                <a:solidFill>
                  <a:srgbClr val="000000"/>
                </a:solidFill>
              </a:rPr>
              <a:t>Neuroscience perspective: Many people think in pictures*</a:t>
            </a:r>
          </a:p>
        </p:txBody>
      </p:sp>
      <p:sp>
        <p:nvSpPr>
          <p:cNvPr id="5" name="Rectangle 4"/>
          <p:cNvSpPr/>
          <p:nvPr/>
        </p:nvSpPr>
        <p:spPr>
          <a:xfrm>
            <a:off x="271018" y="6488668"/>
            <a:ext cx="8294248" cy="276999"/>
          </a:xfrm>
          <a:prstGeom prst="rect">
            <a:avLst/>
          </a:prstGeom>
        </p:spPr>
        <p:txBody>
          <a:bodyPr wrap="square">
            <a:spAutoFit/>
          </a:bodyPr>
          <a:lstStyle/>
          <a:p>
            <a:r>
              <a:rPr lang="en-US" sz="1200" dirty="0" smtClean="0">
                <a:solidFill>
                  <a:srgbClr val="000000"/>
                </a:solidFill>
              </a:rPr>
              <a:t>However, this is a controversial theory, with deeply diverse views and studies. </a:t>
            </a:r>
            <a:endParaRPr lang="en-US" sz="1200" dirty="0"/>
          </a:p>
        </p:txBody>
      </p:sp>
      <p:pic>
        <p:nvPicPr>
          <p:cNvPr id="18434" name="Picture 2"/>
          <p:cNvPicPr>
            <a:picLocks noChangeAspect="1" noChangeArrowheads="1"/>
          </p:cNvPicPr>
          <p:nvPr/>
        </p:nvPicPr>
        <p:blipFill>
          <a:blip r:embed="rId3" cstate="print"/>
          <a:srcRect/>
          <a:stretch>
            <a:fillRect/>
          </a:stretch>
        </p:blipFill>
        <p:spPr bwMode="auto">
          <a:xfrm>
            <a:off x="208755" y="1666754"/>
            <a:ext cx="4027482" cy="2378056"/>
          </a:xfrm>
          <a:prstGeom prst="rect">
            <a:avLst/>
          </a:prstGeom>
          <a:noFill/>
          <a:ln w="9525">
            <a:noFill/>
            <a:miter lim="800000"/>
            <a:headEnd/>
            <a:tailEnd/>
          </a:ln>
        </p:spPr>
      </p:pic>
      <p:pic>
        <p:nvPicPr>
          <p:cNvPr id="18435" name="Picture 3">
            <a:hlinkClick r:id="rId4"/>
          </p:cNvPr>
          <p:cNvPicPr>
            <a:picLocks noChangeAspect="1" noChangeArrowheads="1"/>
          </p:cNvPicPr>
          <p:nvPr/>
        </p:nvPicPr>
        <p:blipFill>
          <a:blip r:embed="rId5" cstate="print"/>
          <a:srcRect/>
          <a:stretch>
            <a:fillRect/>
          </a:stretch>
        </p:blipFill>
        <p:spPr bwMode="auto">
          <a:xfrm>
            <a:off x="4775196" y="1782501"/>
            <a:ext cx="4012581" cy="2143366"/>
          </a:xfrm>
          <a:prstGeom prst="rect">
            <a:avLst/>
          </a:prstGeom>
          <a:noFill/>
          <a:ln w="9525">
            <a:noFill/>
            <a:miter lim="800000"/>
            <a:headEnd/>
            <a:tailEnd/>
          </a:ln>
        </p:spPr>
      </p:pic>
      <p:sp>
        <p:nvSpPr>
          <p:cNvPr id="8" name="Rectangle 7"/>
          <p:cNvSpPr/>
          <p:nvPr/>
        </p:nvSpPr>
        <p:spPr>
          <a:xfrm>
            <a:off x="4826643" y="4112833"/>
            <a:ext cx="4114800" cy="461665"/>
          </a:xfrm>
          <a:prstGeom prst="rect">
            <a:avLst/>
          </a:prstGeom>
        </p:spPr>
        <p:txBody>
          <a:bodyPr wrap="square">
            <a:spAutoFit/>
          </a:bodyPr>
          <a:lstStyle/>
          <a:p>
            <a:r>
              <a:rPr lang="en-US" sz="1200" b="1" dirty="0" smtClean="0"/>
              <a:t>Temple Grandin: The world needs all kinds of minds, </a:t>
            </a:r>
            <a:r>
              <a:rPr lang="en-US" sz="1200" b="1" dirty="0" smtClean="0">
                <a:hlinkClick r:id="rId4"/>
              </a:rPr>
              <a:t>TED Talk</a:t>
            </a:r>
            <a:endParaRPr lang="en-US"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9263"/>
            <a:ext cx="3582365" cy="4411662"/>
          </a:xfrm>
        </p:spPr>
        <p:txBody>
          <a:bodyPr/>
          <a:lstStyle/>
          <a:p>
            <a:pPr lvl="1"/>
            <a:r>
              <a:rPr lang="en-US" sz="2100" dirty="0" smtClean="0"/>
              <a:t>Scientific visualization</a:t>
            </a:r>
          </a:p>
          <a:p>
            <a:pPr lvl="1"/>
            <a:r>
              <a:rPr lang="en-US" sz="2100" dirty="0" smtClean="0"/>
              <a:t>Simulations</a:t>
            </a:r>
          </a:p>
          <a:p>
            <a:pPr lvl="1"/>
            <a:r>
              <a:rPr lang="en-US" sz="2100" dirty="0" smtClean="0"/>
              <a:t>User Interfaces</a:t>
            </a:r>
          </a:p>
          <a:p>
            <a:pPr lvl="1"/>
            <a:r>
              <a:rPr lang="en-US" sz="2100" dirty="0" smtClean="0"/>
              <a:t>Signal Processing</a:t>
            </a:r>
          </a:p>
          <a:p>
            <a:pPr lvl="1"/>
            <a:r>
              <a:rPr lang="en-US" sz="2100" dirty="0" smtClean="0"/>
              <a:t>Data Displays</a:t>
            </a:r>
          </a:p>
          <a:p>
            <a:pPr lvl="1"/>
            <a:r>
              <a:rPr lang="en-US" sz="2100" dirty="0" smtClean="0"/>
              <a:t>…</a:t>
            </a:r>
          </a:p>
          <a:p>
            <a:pPr>
              <a:buNone/>
            </a:pP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sp>
        <p:nvSpPr>
          <p:cNvPr id="6" name="Rectangle 2"/>
          <p:cNvSpPr>
            <a:spLocks noGrp="1" noChangeArrowheads="1"/>
          </p:cNvSpPr>
          <p:nvPr>
            <p:ph type="title"/>
          </p:nvPr>
        </p:nvSpPr>
        <p:spPr>
          <a:xfrm>
            <a:off x="0" y="76200"/>
            <a:ext cx="9144000" cy="1143000"/>
          </a:xfrm>
          <a:noFill/>
        </p:spPr>
        <p:txBody>
          <a:bodyPr lIns="92075" tIns="46038" rIns="92075" bIns="46038" anchor="ctr"/>
          <a:lstStyle/>
          <a:p>
            <a:pPr eaLnBrk="1" hangingPunct="1"/>
            <a:r>
              <a:rPr lang="en-US" dirty="0" smtClean="0"/>
              <a:t>Motivation</a:t>
            </a:r>
            <a:r>
              <a:rPr lang="en-US" sz="4000" dirty="0" smtClean="0"/>
              <a:t/>
            </a:r>
            <a:br>
              <a:rPr lang="en-US" sz="4000" dirty="0" smtClean="0"/>
            </a:br>
            <a:r>
              <a:rPr lang="en-US" sz="1800" dirty="0" smtClean="0"/>
              <a:t> </a:t>
            </a:r>
            <a:r>
              <a:rPr lang="en-US" sz="1800" dirty="0" smtClean="0">
                <a:solidFill>
                  <a:schemeClr val="tx1"/>
                </a:solidFill>
              </a:rPr>
              <a:t>Some applications are very well suited to graphical development approaches</a:t>
            </a:r>
          </a:p>
        </p:txBody>
      </p:sp>
      <p:pic>
        <p:nvPicPr>
          <p:cNvPr id="19458" name="Picture 2"/>
          <p:cNvPicPr>
            <a:picLocks noChangeAspect="1" noChangeArrowheads="1"/>
          </p:cNvPicPr>
          <p:nvPr/>
        </p:nvPicPr>
        <p:blipFill>
          <a:blip r:embed="rId3" cstate="print"/>
          <a:srcRect/>
          <a:stretch>
            <a:fillRect/>
          </a:stretch>
        </p:blipFill>
        <p:spPr bwMode="auto">
          <a:xfrm>
            <a:off x="4833311" y="1423747"/>
            <a:ext cx="1700176" cy="1273155"/>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6882246" y="1400597"/>
            <a:ext cx="1746544" cy="1307877"/>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5986265" y="5375013"/>
            <a:ext cx="1769732" cy="1325241"/>
          </a:xfrm>
          <a:prstGeom prst="rect">
            <a:avLst/>
          </a:prstGeom>
          <a:noFill/>
          <a:ln w="9525">
            <a:noFill/>
            <a:miter lim="800000"/>
            <a:headEnd/>
            <a:tailEnd/>
          </a:ln>
        </p:spPr>
      </p:pic>
      <p:pic>
        <p:nvPicPr>
          <p:cNvPr id="19461" name="Picture 5"/>
          <p:cNvPicPr>
            <a:picLocks noChangeAspect="1" noChangeArrowheads="1"/>
          </p:cNvPicPr>
          <p:nvPr/>
        </p:nvPicPr>
        <p:blipFill>
          <a:blip r:embed="rId6" cstate="print"/>
          <a:srcRect/>
          <a:stretch>
            <a:fillRect/>
          </a:stretch>
        </p:blipFill>
        <p:spPr bwMode="auto">
          <a:xfrm>
            <a:off x="4799160" y="2896978"/>
            <a:ext cx="3858067" cy="2411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20476</TotalTime>
  <Words>2814</Words>
  <Application>Microsoft Office PowerPoint</Application>
  <PresentationFormat>On-screen Show (4:3)</PresentationFormat>
  <Paragraphs>563</Paragraphs>
  <Slides>47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lecture template_polo</vt:lpstr>
      <vt:lpstr>Document</vt:lpstr>
      <vt:lpstr>Visual Programming</vt:lpstr>
      <vt:lpstr>Agenda</vt:lpstr>
      <vt:lpstr>Definitions Programming</vt:lpstr>
      <vt:lpstr>Definitions  Visual Programming</vt:lpstr>
      <vt:lpstr>Definitions  Visual Programming Language</vt:lpstr>
      <vt:lpstr>  What is not a Visual Programming Language? Visual programming environments (VPE)</vt:lpstr>
      <vt:lpstr>Motivation Psychological perspective</vt:lpstr>
      <vt:lpstr>Motivation Neuroscience perspective: Many people think in pictures*</vt:lpstr>
      <vt:lpstr>Motivation  Some applications are very well suited to graphical development approaches</vt:lpstr>
      <vt:lpstr>(Claimed) Advantages of VPLs</vt:lpstr>
      <vt:lpstr>(Claimed) Disadvantages of VPLs</vt:lpstr>
      <vt:lpstr>VPL Research timeline</vt:lpstr>
      <vt:lpstr>VPL Research timeline</vt:lpstr>
      <vt:lpstr>(Claimed) Goals of VPL research</vt:lpstr>
      <vt:lpstr>(Apparent) Goals for VPL research over last 40 years</vt:lpstr>
      <vt:lpstr>Taxonomies of Visual Languages (1)</vt:lpstr>
      <vt:lpstr>Taxonomies of Visual Languages (2) Classification by specification technique </vt:lpstr>
      <vt:lpstr>Taxonomies of Visual Languages (3) Classification of program visualization systems</vt:lpstr>
      <vt:lpstr>    VPL research – key categories                                                                          [Burnett, 1994]</vt:lpstr>
      <vt:lpstr>    VPL research – Classification based on Paradigms</vt:lpstr>
      <vt:lpstr>Functional Visual Programming Clarity (Others: Object Flow, GVL, DEAL, …)</vt:lpstr>
      <vt:lpstr>Rule Based Visual Programming Agent Sheet [Others: MOSL, VISPATCH, SAM, VXT, …]</vt:lpstr>
      <vt:lpstr>Data Flow based Visual Programming PROGRAPH [Others: ObjectFlow, The Cube Language, SWIFT, Taverna, …]</vt:lpstr>
      <vt:lpstr>Data Flow based Visual Programming   Yahoo Pipes (http://pipes.yahoo.com)</vt:lpstr>
      <vt:lpstr>Another Data Flow based VPL SWiFT– a web-based workflow tool for high-level web service composition</vt:lpstr>
      <vt:lpstr>    VPL research – Classification based on Visual Representations</vt:lpstr>
      <vt:lpstr>Iconic Languages Toon Talk             http://www.toontalk.com</vt:lpstr>
      <vt:lpstr>Diagrammatic Languages </vt:lpstr>
      <vt:lpstr>Using 3D Icons Microsoft Kodu -- a software designed to program games with a 3D Interface (http://en.wikipedia.org/wiki/Kodu)</vt:lpstr>
      <vt:lpstr>    VPL research – Language Features</vt:lpstr>
      <vt:lpstr>VIPR (Visual Imperative Programming)</vt:lpstr>
      <vt:lpstr>VIPR</vt:lpstr>
      <vt:lpstr>BPMN: Business Process Modeling Notation Control Flow – Used mainly for documentation</vt:lpstr>
      <vt:lpstr>    VPL research – Language Purpose</vt:lpstr>
      <vt:lpstr>Scientific visualization languages  LabView -- a graphical language designed for engineers and scientists (http://www.ni.com/labview)</vt:lpstr>
      <vt:lpstr>Slide 36</vt:lpstr>
      <vt:lpstr>Evidences For (Non-Programming Study)  People perform better with organized and explicit information</vt:lpstr>
      <vt:lpstr>Evidences For (Non-Programming Study)  Notations are not superior in an absolute sense*                      [McGuinness]</vt:lpstr>
      <vt:lpstr>Evidences For (Programming Study)  Flowcharts as a notation for control flow                                        [Scanlan]</vt:lpstr>
      <vt:lpstr>    Evidence ‘For’ VPLs: Summary</vt:lpstr>
      <vt:lpstr>Evidences Against (Non-Programming Study)  Notations are not superior in an absolute sense                 [Wright and Reid]</vt:lpstr>
      <vt:lpstr>Evidences Against (Programming Study)  Flowcharts as a notation for control flow                       [Shneiderman et al]</vt:lpstr>
      <vt:lpstr>Evidences Against (Programming Study)  Algorithm animation as a pedagogical aid           [Stasko, Badre and Lewis]</vt:lpstr>
      <vt:lpstr>Conclusions</vt:lpstr>
      <vt:lpstr>References</vt:lpstr>
      <vt:lpstr>References</vt:lpstr>
      <vt:lpstr>Other Links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Vishal</cp:lastModifiedBy>
  <cp:revision>1080</cp:revision>
  <cp:lastPrinted>1601-01-01T00:00:00Z</cp:lastPrinted>
  <dcterms:created xsi:type="dcterms:W3CDTF">2001-06-15T20:03:27Z</dcterms:created>
  <dcterms:modified xsi:type="dcterms:W3CDTF">2011-03-22T19:35:42Z</dcterms:modified>
</cp:coreProperties>
</file>